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5"/>
  </p:notesMasterIdLst>
  <p:sldIdLst>
    <p:sldId id="256" r:id="rId3"/>
    <p:sldId id="257" r:id="rId4"/>
    <p:sldId id="264" r:id="rId5"/>
    <p:sldId id="365" r:id="rId6"/>
    <p:sldId id="265" r:id="rId7"/>
    <p:sldId id="8259" r:id="rId8"/>
    <p:sldId id="8263" r:id="rId9"/>
    <p:sldId id="274" r:id="rId10"/>
    <p:sldId id="8129" r:id="rId11"/>
    <p:sldId id="8264" r:id="rId12"/>
    <p:sldId id="8128" r:id="rId13"/>
    <p:sldId id="8265" r:id="rId1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99"/>
    <a:srgbClr val="0A0A0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B4EFBC-2566-490D-A7EF-4984DCDAAB1A}" v="2" dt="2024-04-17T10:51:26.2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7" autoAdjust="0"/>
    <p:restoredTop sz="94660"/>
  </p:normalViewPr>
  <p:slideViewPr>
    <p:cSldViewPr snapToGrid="0">
      <p:cViewPr varScale="1">
        <p:scale>
          <a:sx n="69" d="100"/>
          <a:sy n="69" d="100"/>
        </p:scale>
        <p:origin x="72"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21"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ousjka Schmidt" userId="f439deb9-b04d-4643-9e39-781e47e39656" providerId="ADAL" clId="{3BB4EFBC-2566-490D-A7EF-4984DCDAAB1A}"/>
    <pc:docChg chg="addSld delSld modSld">
      <pc:chgData name="Anousjka Schmidt" userId="f439deb9-b04d-4643-9e39-781e47e39656" providerId="ADAL" clId="{3BB4EFBC-2566-490D-A7EF-4984DCDAAB1A}" dt="2024-04-17T10:52:37.784" v="2" actId="47"/>
      <pc:docMkLst>
        <pc:docMk/>
      </pc:docMkLst>
      <pc:sldChg chg="del">
        <pc:chgData name="Anousjka Schmidt" userId="f439deb9-b04d-4643-9e39-781e47e39656" providerId="ADAL" clId="{3BB4EFBC-2566-490D-A7EF-4984DCDAAB1A}" dt="2024-04-16T16:40:48.397" v="0" actId="47"/>
        <pc:sldMkLst>
          <pc:docMk/>
          <pc:sldMk cId="2781581090" sldId="257"/>
        </pc:sldMkLst>
      </pc:sldChg>
      <pc:sldChg chg="add del setBg">
        <pc:chgData name="Anousjka Schmidt" userId="f439deb9-b04d-4643-9e39-781e47e39656" providerId="ADAL" clId="{3BB4EFBC-2566-490D-A7EF-4984DCDAAB1A}" dt="2024-04-17T10:52:37.784" v="2" actId="47"/>
        <pc:sldMkLst>
          <pc:docMk/>
          <pc:sldMk cId="992774475" sldId="262"/>
        </pc:sldMkLst>
      </pc:sldChg>
      <pc:sldChg chg="add">
        <pc:chgData name="Anousjka Schmidt" userId="f439deb9-b04d-4643-9e39-781e47e39656" providerId="ADAL" clId="{3BB4EFBC-2566-490D-A7EF-4984DCDAAB1A}" dt="2024-04-17T10:51:26.223" v="1"/>
        <pc:sldMkLst>
          <pc:docMk/>
          <pc:sldMk cId="3379057655" sldId="265"/>
        </pc:sldMkLst>
      </pc:sldChg>
      <pc:sldChg chg="add">
        <pc:chgData name="Anousjka Schmidt" userId="f439deb9-b04d-4643-9e39-781e47e39656" providerId="ADAL" clId="{3BB4EFBC-2566-490D-A7EF-4984DCDAAB1A}" dt="2024-04-17T10:51:26.223" v="1"/>
        <pc:sldMkLst>
          <pc:docMk/>
          <pc:sldMk cId="2490277087" sldId="274"/>
        </pc:sldMkLst>
      </pc:sldChg>
      <pc:sldChg chg="add">
        <pc:chgData name="Anousjka Schmidt" userId="f439deb9-b04d-4643-9e39-781e47e39656" providerId="ADAL" clId="{3BB4EFBC-2566-490D-A7EF-4984DCDAAB1A}" dt="2024-04-17T10:51:26.223" v="1"/>
        <pc:sldMkLst>
          <pc:docMk/>
          <pc:sldMk cId="1696446575" sldId="8128"/>
        </pc:sldMkLst>
      </pc:sldChg>
      <pc:sldChg chg="add">
        <pc:chgData name="Anousjka Schmidt" userId="f439deb9-b04d-4643-9e39-781e47e39656" providerId="ADAL" clId="{3BB4EFBC-2566-490D-A7EF-4984DCDAAB1A}" dt="2024-04-17T10:51:26.223" v="1"/>
        <pc:sldMkLst>
          <pc:docMk/>
          <pc:sldMk cId="314520103" sldId="8129"/>
        </pc:sldMkLst>
      </pc:sldChg>
      <pc:sldChg chg="add">
        <pc:chgData name="Anousjka Schmidt" userId="f439deb9-b04d-4643-9e39-781e47e39656" providerId="ADAL" clId="{3BB4EFBC-2566-490D-A7EF-4984DCDAAB1A}" dt="2024-04-17T10:51:26.223" v="1"/>
        <pc:sldMkLst>
          <pc:docMk/>
          <pc:sldMk cId="2430213594" sldId="8259"/>
        </pc:sldMkLst>
      </pc:sldChg>
      <pc:sldChg chg="add">
        <pc:chgData name="Anousjka Schmidt" userId="f439deb9-b04d-4643-9e39-781e47e39656" providerId="ADAL" clId="{3BB4EFBC-2566-490D-A7EF-4984DCDAAB1A}" dt="2024-04-17T10:51:26.223" v="1"/>
        <pc:sldMkLst>
          <pc:docMk/>
          <pc:sldMk cId="201070944" sldId="8263"/>
        </pc:sldMkLst>
      </pc:sldChg>
      <pc:sldChg chg="add">
        <pc:chgData name="Anousjka Schmidt" userId="f439deb9-b04d-4643-9e39-781e47e39656" providerId="ADAL" clId="{3BB4EFBC-2566-490D-A7EF-4984DCDAAB1A}" dt="2024-04-17T10:51:26.223" v="1"/>
        <pc:sldMkLst>
          <pc:docMk/>
          <pc:sldMk cId="2214993957" sldId="8264"/>
        </pc:sldMkLst>
      </pc:sldChg>
      <pc:sldChg chg="add">
        <pc:chgData name="Anousjka Schmidt" userId="f439deb9-b04d-4643-9e39-781e47e39656" providerId="ADAL" clId="{3BB4EFBC-2566-490D-A7EF-4984DCDAAB1A}" dt="2024-04-17T10:51:26.223" v="1"/>
        <pc:sldMkLst>
          <pc:docMk/>
          <pc:sldMk cId="67462414" sldId="8265"/>
        </pc:sldMkLst>
      </pc:sldChg>
    </pc:docChg>
  </pc:docChgLst>
  <pc:docChgLst>
    <pc:chgData name="Anousjka Schmidt" userId="f439deb9-b04d-4643-9e39-781e47e39656" providerId="ADAL" clId="{1DB33501-C03C-4841-9A04-3BCD69077965}"/>
    <pc:docChg chg="custSel modSld">
      <pc:chgData name="Anousjka Schmidt" userId="f439deb9-b04d-4643-9e39-781e47e39656" providerId="ADAL" clId="{1DB33501-C03C-4841-9A04-3BCD69077965}" dt="2024-04-14T20:59:20.300" v="352" actId="1036"/>
      <pc:docMkLst>
        <pc:docMk/>
      </pc:docMkLst>
      <pc:sldChg chg="modSp mod">
        <pc:chgData name="Anousjka Schmidt" userId="f439deb9-b04d-4643-9e39-781e47e39656" providerId="ADAL" clId="{1DB33501-C03C-4841-9A04-3BCD69077965}" dt="2024-04-14T20:59:20.300" v="352" actId="1036"/>
        <pc:sldMkLst>
          <pc:docMk/>
          <pc:sldMk cId="1984795961" sldId="256"/>
        </pc:sldMkLst>
        <pc:spChg chg="mod">
          <ac:chgData name="Anousjka Schmidt" userId="f439deb9-b04d-4643-9e39-781e47e39656" providerId="ADAL" clId="{1DB33501-C03C-4841-9A04-3BCD69077965}" dt="2024-04-14T20:56:53.529" v="145" actId="14100"/>
          <ac:spMkLst>
            <pc:docMk/>
            <pc:sldMk cId="1984795961" sldId="256"/>
            <ac:spMk id="2" creationId="{1FBFCA52-3638-67BC-50F6-D1A38250B432}"/>
          </ac:spMkLst>
        </pc:spChg>
        <pc:spChg chg="mod">
          <ac:chgData name="Anousjka Schmidt" userId="f439deb9-b04d-4643-9e39-781e47e39656" providerId="ADAL" clId="{1DB33501-C03C-4841-9A04-3BCD69077965}" dt="2024-04-14T20:59:20.300" v="352" actId="1036"/>
          <ac:spMkLst>
            <pc:docMk/>
            <pc:sldMk cId="1984795961" sldId="256"/>
            <ac:spMk id="3" creationId="{4FC963BA-5B66-012E-5132-02AA54F45FAB}"/>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5106A2E-7D1D-4CD8-9A14-5DB69F101DC9}"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en-US"/>
        </a:p>
      </dgm:t>
    </dgm:pt>
    <dgm:pt modelId="{8BCCE3B8-DF66-4B1F-A740-A8181A1AF660}">
      <dgm:prSet phldrT="[Text]" phldr="1"/>
      <dgm:spPr>
        <a:solidFill>
          <a:schemeClr val="bg1"/>
        </a:solidFill>
      </dgm:spPr>
      <dgm:t>
        <a:bodyPr/>
        <a:lstStyle/>
        <a:p>
          <a:endParaRPr lang="en-US"/>
        </a:p>
      </dgm:t>
    </dgm:pt>
    <dgm:pt modelId="{A6F69570-6F2B-4809-B753-77D220707E5A}" type="sibTrans" cxnId="{4AFC4E2D-073D-4114-BDED-D650A6950726}">
      <dgm:prSet/>
      <dgm:spPr>
        <a:solidFill>
          <a:schemeClr val="accent3">
            <a:lumMod val="20000"/>
            <a:lumOff val="80000"/>
          </a:schemeClr>
        </a:solidFill>
      </dgm:spPr>
      <dgm:t>
        <a:bodyPr/>
        <a:lstStyle/>
        <a:p>
          <a:endParaRPr lang="en-US"/>
        </a:p>
      </dgm:t>
    </dgm:pt>
    <dgm:pt modelId="{92A2ECA4-390C-4944-89C9-7D34041006B3}" type="parTrans" cxnId="{4AFC4E2D-073D-4114-BDED-D650A6950726}">
      <dgm:prSet/>
      <dgm:spPr/>
      <dgm:t>
        <a:bodyPr/>
        <a:lstStyle/>
        <a:p>
          <a:endParaRPr lang="en-US"/>
        </a:p>
      </dgm:t>
    </dgm:pt>
    <dgm:pt modelId="{6DD9B015-8F69-4B1E-95EB-1A4A365C96C8}">
      <dgm:prSet phldrT="[Text]" phldr="1"/>
      <dgm:spPr>
        <a:solidFill>
          <a:schemeClr val="bg1"/>
        </a:solidFill>
      </dgm:spPr>
      <dgm:t>
        <a:bodyPr/>
        <a:lstStyle/>
        <a:p>
          <a:endParaRPr lang="en-US" dirty="0"/>
        </a:p>
      </dgm:t>
    </dgm:pt>
    <dgm:pt modelId="{D5C49FE6-D83D-45A9-9378-8A912AB034EF}" type="sibTrans" cxnId="{B21D1595-FCE5-4960-BA7E-CA1181597BCC}">
      <dgm:prSet/>
      <dgm:spPr/>
      <dgm:t>
        <a:bodyPr/>
        <a:lstStyle/>
        <a:p>
          <a:endParaRPr lang="en-US"/>
        </a:p>
      </dgm:t>
    </dgm:pt>
    <dgm:pt modelId="{2039A55D-BFC7-4AAC-816C-6C4E8EB10E95}" type="parTrans" cxnId="{B21D1595-FCE5-4960-BA7E-CA1181597BCC}">
      <dgm:prSet/>
      <dgm:spPr/>
      <dgm:t>
        <a:bodyPr/>
        <a:lstStyle/>
        <a:p>
          <a:endParaRPr lang="en-US"/>
        </a:p>
      </dgm:t>
    </dgm:pt>
    <dgm:pt modelId="{344459AA-3D58-4DD8-851C-61E78590E67A}" type="pres">
      <dgm:prSet presAssocID="{F5106A2E-7D1D-4CD8-9A14-5DB69F101DC9}" presName="Name0" presStyleCnt="0">
        <dgm:presLayoutVars>
          <dgm:chMax val="1"/>
          <dgm:dir/>
          <dgm:animLvl val="ctr"/>
          <dgm:resizeHandles val="exact"/>
        </dgm:presLayoutVars>
      </dgm:prSet>
      <dgm:spPr/>
    </dgm:pt>
    <dgm:pt modelId="{9CCFBAE1-54C5-427D-8524-B5EF8B74DD99}" type="pres">
      <dgm:prSet presAssocID="{6DD9B015-8F69-4B1E-95EB-1A4A365C96C8}" presName="centerShape" presStyleLbl="node0" presStyleIdx="0" presStyleCnt="1"/>
      <dgm:spPr/>
    </dgm:pt>
    <dgm:pt modelId="{F3A2C0E3-8082-424B-8973-060EAD3AA0DD}" type="pres">
      <dgm:prSet presAssocID="{8BCCE3B8-DF66-4B1F-A740-A8181A1AF660}" presName="oneComp" presStyleCnt="0"/>
      <dgm:spPr/>
    </dgm:pt>
    <dgm:pt modelId="{72DEB8DD-3074-4848-98B1-95131BCDB59C}" type="pres">
      <dgm:prSet presAssocID="{8BCCE3B8-DF66-4B1F-A740-A8181A1AF660}" presName="dummyConnPt" presStyleCnt="0"/>
      <dgm:spPr/>
    </dgm:pt>
    <dgm:pt modelId="{1D4DB3E0-6A18-47C3-8C25-42CB97675421}" type="pres">
      <dgm:prSet presAssocID="{8BCCE3B8-DF66-4B1F-A740-A8181A1AF660}" presName="oneNode" presStyleLbl="node1" presStyleIdx="0" presStyleCnt="1" custLinFactY="-78375" custLinFactNeighborX="91884" custLinFactNeighborY="-100000">
        <dgm:presLayoutVars>
          <dgm:bulletEnabled val="1"/>
        </dgm:presLayoutVars>
      </dgm:prSet>
      <dgm:spPr/>
    </dgm:pt>
    <dgm:pt modelId="{2D61EBF9-7025-4106-8EC2-F8D698CF85AD}" type="pres">
      <dgm:prSet presAssocID="{8BCCE3B8-DF66-4B1F-A740-A8181A1AF660}" presName="dummya" presStyleCnt="0"/>
      <dgm:spPr/>
    </dgm:pt>
    <dgm:pt modelId="{00DCABBD-FF0F-4BCC-9EB0-3C1E6AE44C92}" type="pres">
      <dgm:prSet presAssocID="{8BCCE3B8-DF66-4B1F-A740-A8181A1AF660}" presName="dummyb" presStyleCnt="0"/>
      <dgm:spPr/>
    </dgm:pt>
    <dgm:pt modelId="{A4512887-F050-4199-AC47-4A042F91FC25}" type="pres">
      <dgm:prSet presAssocID="{8BCCE3B8-DF66-4B1F-A740-A8181A1AF660}" presName="dummyc" presStyleCnt="0"/>
      <dgm:spPr/>
    </dgm:pt>
    <dgm:pt modelId="{B43CDC27-679C-4CEC-A25D-AAC2B7DBD205}" type="pres">
      <dgm:prSet presAssocID="{A6F69570-6F2B-4809-B753-77D220707E5A}" presName="singleconn" presStyleLbl="sibTrans2D1" presStyleIdx="0" presStyleCnt="1"/>
      <dgm:spPr/>
    </dgm:pt>
  </dgm:ptLst>
  <dgm:cxnLst>
    <dgm:cxn modelId="{DE2A6C23-4A7B-4A17-8DB3-D83F80B11B64}" type="presOf" srcId="{F5106A2E-7D1D-4CD8-9A14-5DB69F101DC9}" destId="{344459AA-3D58-4DD8-851C-61E78590E67A}" srcOrd="0" destOrd="0" presId="urn:microsoft.com/office/officeart/2005/8/layout/radial6"/>
    <dgm:cxn modelId="{4AFC4E2D-073D-4114-BDED-D650A6950726}" srcId="{6DD9B015-8F69-4B1E-95EB-1A4A365C96C8}" destId="{8BCCE3B8-DF66-4B1F-A740-A8181A1AF660}" srcOrd="0" destOrd="0" parTransId="{92A2ECA4-390C-4944-89C9-7D34041006B3}" sibTransId="{A6F69570-6F2B-4809-B753-77D220707E5A}"/>
    <dgm:cxn modelId="{04267B35-FE94-406D-8B49-376066AA6D98}" type="presOf" srcId="{A6F69570-6F2B-4809-B753-77D220707E5A}" destId="{B43CDC27-679C-4CEC-A25D-AAC2B7DBD205}" srcOrd="0" destOrd="0" presId="urn:microsoft.com/office/officeart/2005/8/layout/radial6"/>
    <dgm:cxn modelId="{FC709488-E846-4B33-B99C-4B42A3211E93}" type="presOf" srcId="{6DD9B015-8F69-4B1E-95EB-1A4A365C96C8}" destId="{9CCFBAE1-54C5-427D-8524-B5EF8B74DD99}" srcOrd="0" destOrd="0" presId="urn:microsoft.com/office/officeart/2005/8/layout/radial6"/>
    <dgm:cxn modelId="{B21D1595-FCE5-4960-BA7E-CA1181597BCC}" srcId="{F5106A2E-7D1D-4CD8-9A14-5DB69F101DC9}" destId="{6DD9B015-8F69-4B1E-95EB-1A4A365C96C8}" srcOrd="0" destOrd="0" parTransId="{2039A55D-BFC7-4AAC-816C-6C4E8EB10E95}" sibTransId="{D5C49FE6-D83D-45A9-9378-8A912AB034EF}"/>
    <dgm:cxn modelId="{167112F2-CC94-4C25-B151-91F774CD3866}" type="presOf" srcId="{8BCCE3B8-DF66-4B1F-A740-A8181A1AF660}" destId="{1D4DB3E0-6A18-47C3-8C25-42CB97675421}" srcOrd="0" destOrd="0" presId="urn:microsoft.com/office/officeart/2005/8/layout/radial6"/>
    <dgm:cxn modelId="{8DAD86E8-2693-4554-8DA6-04F32E08CA70}" type="presParOf" srcId="{344459AA-3D58-4DD8-851C-61E78590E67A}" destId="{9CCFBAE1-54C5-427D-8524-B5EF8B74DD99}" srcOrd="0" destOrd="0" presId="urn:microsoft.com/office/officeart/2005/8/layout/radial6"/>
    <dgm:cxn modelId="{5EFF40BE-387C-4ADB-81E6-6559CA305304}" type="presParOf" srcId="{344459AA-3D58-4DD8-851C-61E78590E67A}" destId="{F3A2C0E3-8082-424B-8973-060EAD3AA0DD}" srcOrd="1" destOrd="0" presId="urn:microsoft.com/office/officeart/2005/8/layout/radial6"/>
    <dgm:cxn modelId="{B386B775-7958-40A7-BB6E-E2656C691968}" type="presParOf" srcId="{F3A2C0E3-8082-424B-8973-060EAD3AA0DD}" destId="{72DEB8DD-3074-4848-98B1-95131BCDB59C}" srcOrd="0" destOrd="0" presId="urn:microsoft.com/office/officeart/2005/8/layout/radial6"/>
    <dgm:cxn modelId="{5CA27435-20D2-485C-9358-D0E6F71D34B4}" type="presParOf" srcId="{F3A2C0E3-8082-424B-8973-060EAD3AA0DD}" destId="{1D4DB3E0-6A18-47C3-8C25-42CB97675421}" srcOrd="1" destOrd="0" presId="urn:microsoft.com/office/officeart/2005/8/layout/radial6"/>
    <dgm:cxn modelId="{A96A73B1-245D-48EF-95F8-F05D0DAF2BC6}" type="presParOf" srcId="{344459AA-3D58-4DD8-851C-61E78590E67A}" destId="{2D61EBF9-7025-4106-8EC2-F8D698CF85AD}" srcOrd="2" destOrd="0" presId="urn:microsoft.com/office/officeart/2005/8/layout/radial6"/>
    <dgm:cxn modelId="{6EAA45A3-2D8E-47D3-AAB8-2322A12AC270}" type="presParOf" srcId="{344459AA-3D58-4DD8-851C-61E78590E67A}" destId="{00DCABBD-FF0F-4BCC-9EB0-3C1E6AE44C92}" srcOrd="3" destOrd="0" presId="urn:microsoft.com/office/officeart/2005/8/layout/radial6"/>
    <dgm:cxn modelId="{F443ED8A-FB58-4A30-9302-771796D95E82}" type="presParOf" srcId="{344459AA-3D58-4DD8-851C-61E78590E67A}" destId="{A4512887-F050-4199-AC47-4A042F91FC25}" srcOrd="4" destOrd="0" presId="urn:microsoft.com/office/officeart/2005/8/layout/radial6"/>
    <dgm:cxn modelId="{80D91CDA-23AC-4889-87A4-05B22A4EA546}" type="presParOf" srcId="{344459AA-3D58-4DD8-851C-61E78590E67A}" destId="{B43CDC27-679C-4CEC-A25D-AAC2B7DBD205}" srcOrd="5"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3CDC27-679C-4CEC-A25D-AAC2B7DBD205}">
      <dsp:nvSpPr>
        <dsp:cNvPr id="0" name=""/>
        <dsp:cNvSpPr/>
      </dsp:nvSpPr>
      <dsp:spPr>
        <a:xfrm>
          <a:off x="1181973" y="341887"/>
          <a:ext cx="2246815" cy="2246815"/>
        </a:xfrm>
        <a:prstGeom prst="blockArc">
          <a:avLst>
            <a:gd name="adj1" fmla="val 12680"/>
            <a:gd name="adj2" fmla="val 21587320"/>
            <a:gd name="adj3" fmla="val 4643"/>
          </a:avLst>
        </a:prstGeom>
        <a:solidFill>
          <a:schemeClr val="accent3">
            <a:lumMod val="20000"/>
            <a:lumOff val="80000"/>
          </a:schemeClr>
        </a:solidFill>
        <a:ln>
          <a:noFill/>
        </a:ln>
        <a:effectLst/>
      </dsp:spPr>
      <dsp:style>
        <a:lnRef idx="0">
          <a:scrgbClr r="0" g="0" b="0"/>
        </a:lnRef>
        <a:fillRef idx="1">
          <a:scrgbClr r="0" g="0" b="0"/>
        </a:fillRef>
        <a:effectRef idx="0">
          <a:scrgbClr r="0" g="0" b="0"/>
        </a:effectRef>
        <a:fontRef idx="minor">
          <a:schemeClr val="lt1"/>
        </a:fontRef>
      </dsp:style>
    </dsp:sp>
    <dsp:sp modelId="{9CCFBAE1-54C5-427D-8524-B5EF8B74DD99}">
      <dsp:nvSpPr>
        <dsp:cNvPr id="0" name=""/>
        <dsp:cNvSpPr/>
      </dsp:nvSpPr>
      <dsp:spPr>
        <a:xfrm>
          <a:off x="1783865" y="943786"/>
          <a:ext cx="1034922" cy="1034922"/>
        </a:xfrm>
        <a:prstGeom prst="ellipse">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1935426" y="1095347"/>
        <a:ext cx="731800" cy="731800"/>
      </dsp:txXfrm>
    </dsp:sp>
    <dsp:sp modelId="{1D4DB3E0-6A18-47C3-8C25-42CB97675421}">
      <dsp:nvSpPr>
        <dsp:cNvPr id="0" name=""/>
        <dsp:cNvSpPr/>
      </dsp:nvSpPr>
      <dsp:spPr>
        <a:xfrm>
          <a:off x="3702081" y="0"/>
          <a:ext cx="724445" cy="724445"/>
        </a:xfrm>
        <a:prstGeom prst="ellipse">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3808174" y="106093"/>
        <a:ext cx="512259" cy="512259"/>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BE78B5-0455-43FD-9F49-92732A01C6D3}" type="datetimeFigureOut">
              <a:rPr lang="fr-BE" smtClean="0"/>
              <a:t>17-04-24</a:t>
            </a:fld>
            <a:endParaRPr lang="fr-BE"/>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7E7C44-8221-4C8B-84D0-81389C6D6A15}" type="slidenum">
              <a:rPr lang="fr-BE" smtClean="0"/>
              <a:t>‹#›</a:t>
            </a:fld>
            <a:endParaRPr lang="fr-BE"/>
          </a:p>
        </p:txBody>
      </p:sp>
    </p:spTree>
    <p:extLst>
      <p:ext uri="{BB962C8B-B14F-4D97-AF65-F5344CB8AC3E}">
        <p14:creationId xmlns:p14="http://schemas.microsoft.com/office/powerpoint/2010/main" val="41083606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Cover</a:t>
            </a:r>
          </a:p>
          <a:p>
            <a:endParaRPr lang="fr-BE" dirty="0"/>
          </a:p>
        </p:txBody>
      </p:sp>
      <p:sp>
        <p:nvSpPr>
          <p:cNvPr id="4" name="Espace réservé du numéro de diapositive 3"/>
          <p:cNvSpPr>
            <a:spLocks noGrp="1"/>
          </p:cNvSpPr>
          <p:nvPr>
            <p:ph type="sldNum" sz="quarter" idx="5"/>
          </p:nvPr>
        </p:nvSpPr>
        <p:spPr/>
        <p:txBody>
          <a:bodyPr/>
          <a:lstStyle/>
          <a:p>
            <a:fld id="{D17E7C44-8221-4C8B-84D0-81389C6D6A15}" type="slidenum">
              <a:rPr lang="fr-BE" smtClean="0"/>
              <a:t>1</a:t>
            </a:fld>
            <a:endParaRPr lang="fr-BE"/>
          </a:p>
        </p:txBody>
      </p:sp>
    </p:spTree>
    <p:extLst>
      <p:ext uri="{BB962C8B-B14F-4D97-AF65-F5344CB8AC3E}">
        <p14:creationId xmlns:p14="http://schemas.microsoft.com/office/powerpoint/2010/main" val="12233672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primary, well-known function of an IP right is to give its holder a competitive advantage in its commercial activities, by preventing </a:t>
            </a:r>
            <a:r>
              <a:rPr lang="en-US" dirty="0" err="1"/>
              <a:t>unauthorised</a:t>
            </a:r>
            <a:r>
              <a:rPr lang="en-US" dirty="0"/>
              <a:t> exploitation by thirds. This is especially important for SMEs, which IP rights provide with powerful weapons to compete with much larger companies.</a:t>
            </a:r>
          </a:p>
          <a:p>
            <a:endParaRPr lang="en-US" dirty="0"/>
          </a:p>
          <a:p>
            <a:r>
              <a:rPr lang="en-US" b="1" dirty="0"/>
              <a:t>EXCLUSIVITY:</a:t>
            </a:r>
            <a:r>
              <a:rPr lang="en-US" dirty="0"/>
              <a:t> </a:t>
            </a:r>
            <a:endParaRPr lang="en-US" dirty="0">
              <a:cs typeface="Calibri"/>
            </a:endParaRPr>
          </a:p>
          <a:p>
            <a:pPr marL="171450" indent="-171450">
              <a:buFont typeface="Arial"/>
              <a:buChar char="•"/>
            </a:pPr>
            <a:r>
              <a:rPr lang="en-US" dirty="0"/>
              <a:t>IP to avoid others entering the market, Condition: reliable high quality, innovative products/services.</a:t>
            </a:r>
            <a:r>
              <a:rPr lang="en-US" b="1" dirty="0"/>
              <a:t> </a:t>
            </a:r>
            <a:r>
              <a:rPr lang="en-US" dirty="0"/>
              <a:t>Strong market position and competitive advantage. Privileged position in the market: SMEs, startups.</a:t>
            </a:r>
            <a:endParaRPr lang="en-US" dirty="0">
              <a:cs typeface="Calibri"/>
            </a:endParaRPr>
          </a:p>
          <a:p>
            <a:r>
              <a:rPr lang="en-US" b="1" dirty="0">
                <a:cs typeface="Calibri"/>
              </a:rPr>
              <a:t>PROTECTION: </a:t>
            </a:r>
            <a:endParaRPr lang="en-US" dirty="0">
              <a:cs typeface="Calibri"/>
            </a:endParaRPr>
          </a:p>
          <a:p>
            <a:pPr marL="171450" indent="-171450">
              <a:buFont typeface="Arial"/>
              <a:buChar char="•"/>
            </a:pPr>
            <a:r>
              <a:rPr lang="en-US" dirty="0">
                <a:cs typeface="Calibri"/>
              </a:rPr>
              <a:t>Only legal protection </a:t>
            </a:r>
            <a:r>
              <a:rPr lang="en-US" dirty="0"/>
              <a:t>against piracy/counterfeiting and imitators</a:t>
            </a:r>
            <a:endParaRPr lang="en-US" dirty="0">
              <a:cs typeface="Calibri"/>
            </a:endParaRPr>
          </a:p>
          <a:p>
            <a:pPr marL="171450" indent="-171450">
              <a:buFont typeface="Arial"/>
              <a:buChar char="•"/>
            </a:pPr>
            <a:r>
              <a:rPr lang="en-US" dirty="0"/>
              <a:t>Credibly threaten or take action against imitators and free-riders </a:t>
            </a:r>
            <a:endParaRPr lang="en-US" dirty="0">
              <a:cs typeface="Calibri"/>
            </a:endParaRPr>
          </a:p>
          <a:p>
            <a:r>
              <a:rPr lang="en-US" b="1" dirty="0"/>
              <a:t>REPUTATION: </a:t>
            </a:r>
            <a:endParaRPr lang="en-US" dirty="0"/>
          </a:p>
          <a:p>
            <a:pPr marL="171450" indent="-171450">
              <a:buFont typeface="Arial"/>
              <a:buChar char="•"/>
            </a:pPr>
            <a:r>
              <a:rPr lang="en-US" dirty="0"/>
              <a:t>positive image for your enterprise </a:t>
            </a:r>
            <a:endParaRPr lang="en-US" dirty="0">
              <a:cs typeface="Calibri"/>
            </a:endParaRPr>
          </a:p>
          <a:p>
            <a:pPr marL="171450" indent="-171450">
              <a:buFont typeface="Arial"/>
              <a:buChar char="•"/>
            </a:pPr>
            <a:r>
              <a:rPr lang="en-US" dirty="0"/>
              <a:t>IP is a tool for branding recognition, reputation and marketing</a:t>
            </a:r>
            <a:endParaRPr lang="en-US" dirty="0">
              <a:cs typeface="Calibri"/>
            </a:endParaRPr>
          </a:p>
          <a:p>
            <a:r>
              <a:rPr lang="en-US" dirty="0"/>
              <a:t>Even if you are not (yet) interested in the value of your business or brand but just want to sell your products, IP  also works as a marketing tool. The ® symbol informs the public that the brand owner believes in the product and does not want competitors to ride on its reputation.</a:t>
            </a:r>
            <a:endParaRPr lang="en-US" dirty="0">
              <a:cs typeface="Calibri" panose="020F0502020204030204"/>
            </a:endParaRPr>
          </a:p>
          <a:p>
            <a:r>
              <a:rPr lang="en-US" dirty="0"/>
              <a:t> “Patent pending” or “patented” statements in marketing give a message about the product’s innovativeness. </a:t>
            </a:r>
            <a:endParaRPr lang="en-US" dirty="0">
              <a:cs typeface="Calibri"/>
            </a:endParaRPr>
          </a:p>
          <a:p>
            <a:r>
              <a:rPr lang="en-US" dirty="0"/>
              <a:t>By indicating that the appearance of the product is a protected design you make it clear that the product represents increasing individuality and stands out from the mass. </a:t>
            </a:r>
            <a:endParaRPr lang="en-US" dirty="0">
              <a:cs typeface="Calibri" panose="020F0502020204030204"/>
            </a:endParaRPr>
          </a:p>
          <a:p>
            <a:r>
              <a:rPr lang="en-US" dirty="0"/>
              <a:t>These messages appeal to customers and investors </a:t>
            </a:r>
            <a:endParaRPr lang="en-US" dirty="0">
              <a:cs typeface="Calibri" panose="020F0502020204030204"/>
            </a:endParaRPr>
          </a:p>
          <a:p>
            <a:r>
              <a:rPr lang="en-US" b="1" dirty="0">
                <a:cs typeface="Calibri"/>
              </a:rPr>
              <a:t>OPPORTUNITY:</a:t>
            </a:r>
          </a:p>
          <a:p>
            <a:pPr marL="171450" indent="-171450">
              <a:buFont typeface="Arial"/>
              <a:buChar char="•"/>
            </a:pPr>
            <a:r>
              <a:rPr lang="en-US" dirty="0"/>
              <a:t>IPRs give you the freedom to tread into the </a:t>
            </a:r>
            <a:r>
              <a:rPr lang="en-US" b="1" dirty="0"/>
              <a:t>export</a:t>
            </a:r>
            <a:r>
              <a:rPr lang="en-US" dirty="0"/>
              <a:t> business as well. IPRs are territorial, so you should protect your innovation and creation with IP in the territories you foreseen to operate. </a:t>
            </a:r>
            <a:endParaRPr lang="en-US" dirty="0">
              <a:cs typeface="Calibri"/>
            </a:endParaRPr>
          </a:p>
          <a:p>
            <a:pPr marL="171450" indent="-171450">
              <a:buFont typeface="Arial"/>
              <a:buChar char="•"/>
            </a:pPr>
            <a:r>
              <a:rPr lang="en-US" dirty="0"/>
              <a:t>With the help of IPRs you can use your designs and brands to market your products and services in foreign lands as well, thus improving your export prospects. </a:t>
            </a:r>
            <a:endParaRPr lang="en-US" dirty="0">
              <a:cs typeface="Calibri"/>
            </a:endParaRPr>
          </a:p>
          <a:p>
            <a:pPr marL="171450" indent="-171450">
              <a:buFont typeface="Arial"/>
              <a:buChar char="•"/>
            </a:pPr>
            <a:r>
              <a:rPr lang="en-US" dirty="0"/>
              <a:t>Protecting brand, innovation and design of the product with intellectual property rights in major markets creates a basis for </a:t>
            </a:r>
            <a:r>
              <a:rPr lang="en-US" b="1" dirty="0"/>
              <a:t>scaling business quickly and extensively</a:t>
            </a:r>
            <a:r>
              <a:rPr lang="en-US" dirty="0"/>
              <a:t>.</a:t>
            </a:r>
          </a:p>
          <a:p>
            <a:pPr marL="171450" indent="-171450">
              <a:buFont typeface="Arial"/>
              <a:buChar char="•"/>
            </a:pPr>
            <a:r>
              <a:rPr lang="en-US" dirty="0"/>
              <a:t>By protecting the brand name, design or your invention in important countries you can ensure that nobody else gets better rights to the name in those countries.</a:t>
            </a:r>
            <a:endParaRPr lang="en-US" dirty="0">
              <a:cs typeface="Calibri"/>
            </a:endParaRPr>
          </a:p>
          <a:p>
            <a:pPr marL="171450" indent="-171450">
              <a:buFont typeface="Arial"/>
              <a:buChar char="•"/>
            </a:pPr>
            <a:r>
              <a:rPr lang="en-US" b="1" dirty="0"/>
              <a:t>e-commerce marketplaces</a:t>
            </a:r>
            <a:r>
              <a:rPr lang="en-US" dirty="0"/>
              <a:t> </a:t>
            </a:r>
            <a:r>
              <a:rPr lang="en-US" b="1" dirty="0"/>
              <a:t>- </a:t>
            </a:r>
            <a:r>
              <a:rPr lang="en-US" dirty="0" err="1"/>
              <a:t>e.g</a:t>
            </a:r>
            <a:r>
              <a:rPr lang="en-US" dirty="0"/>
              <a:t>: Amazon gives priority to IPRs protected sellers: avoid infringements complaints and ensures added value products</a:t>
            </a:r>
          </a:p>
          <a:p>
            <a:pPr marL="171450" indent="-171450">
              <a:buFont typeface="Arial"/>
              <a:buChar char="•"/>
            </a:pPr>
            <a:r>
              <a:rPr lang="en-US" dirty="0"/>
              <a:t>IP portfolio </a:t>
            </a:r>
            <a:r>
              <a:rPr lang="en-US" b="1" dirty="0"/>
              <a:t>attracts partners</a:t>
            </a:r>
            <a:r>
              <a:rPr lang="en-US" dirty="0"/>
              <a:t> - protecting partners’ interests -&gt; attracts higher quality partners</a:t>
            </a:r>
            <a:endParaRPr lang="en-US" dirty="0">
              <a:cs typeface="Calibri" panose="020F0502020204030204"/>
            </a:endParaRPr>
          </a:p>
          <a:p>
            <a:pPr marL="171450" indent="-171450">
              <a:buFont typeface="Arial"/>
              <a:buChar char="•"/>
            </a:pPr>
            <a:r>
              <a:rPr lang="en-US" dirty="0"/>
              <a:t>Creating </a:t>
            </a:r>
            <a:r>
              <a:rPr lang="en-US" b="1" dirty="0"/>
              <a:t>bargaining power</a:t>
            </a:r>
          </a:p>
          <a:p>
            <a:pPr marL="171450" indent="-171450">
              <a:buFont typeface="Arial"/>
              <a:buChar char="•"/>
            </a:pPr>
            <a:r>
              <a:rPr lang="en-US" dirty="0"/>
              <a:t>You can use your intellectual property to </a:t>
            </a:r>
            <a:r>
              <a:rPr lang="en-US" b="1" dirty="0"/>
              <a:t>create a business</a:t>
            </a:r>
            <a:r>
              <a:rPr lang="en-US" dirty="0"/>
              <a:t> on your own, pitch it to investors and start a business.</a:t>
            </a:r>
            <a:endParaRPr lang="en-US" b="1" dirty="0"/>
          </a:p>
          <a:p>
            <a:pPr marL="171450" indent="-171450">
              <a:buFont typeface="Arial"/>
              <a:buChar char="•"/>
            </a:pPr>
            <a:r>
              <a:rPr lang="en-US" dirty="0"/>
              <a:t>Intellectual property represents an important </a:t>
            </a:r>
            <a:r>
              <a:rPr lang="en-US" b="1" dirty="0"/>
              <a:t>financial and legal asset </a:t>
            </a:r>
            <a:r>
              <a:rPr lang="en-US" dirty="0"/>
              <a:t>for companies, including startups.</a:t>
            </a:r>
            <a:endParaRPr lang="en-US" dirty="0">
              <a:cs typeface="Calibri"/>
            </a:endParaRPr>
          </a:p>
          <a:p>
            <a:pPr marL="171450" indent="-171450">
              <a:buFont typeface="Arial"/>
              <a:buChar char="•"/>
            </a:pPr>
            <a:r>
              <a:rPr lang="en-US" b="1" dirty="0"/>
              <a:t>IP based agreements: </a:t>
            </a:r>
            <a:r>
              <a:rPr lang="en-US" dirty="0"/>
              <a:t>Licensing, Purchasing, Co-branding, Franchising  </a:t>
            </a:r>
            <a:endParaRPr lang="en-US" dirty="0">
              <a:cs typeface="Calibri"/>
            </a:endParaRPr>
          </a:p>
          <a:p>
            <a:r>
              <a:rPr lang="en-US" b="1" dirty="0"/>
              <a:t>EXCHANGE:</a:t>
            </a:r>
            <a:r>
              <a:rPr lang="en-US" dirty="0"/>
              <a:t> </a:t>
            </a:r>
            <a:endParaRPr lang="en-US" dirty="0">
              <a:cs typeface="Calibri"/>
            </a:endParaRPr>
          </a:p>
          <a:p>
            <a:pPr marL="171450" indent="-171450">
              <a:buFont typeface="Arial"/>
              <a:buChar char="•"/>
            </a:pPr>
            <a:r>
              <a:rPr lang="en-US" dirty="0"/>
              <a:t>cross licensing</a:t>
            </a:r>
            <a:endParaRPr lang="en-US" dirty="0">
              <a:cs typeface="Calibri"/>
            </a:endParaRPr>
          </a:p>
          <a:p>
            <a:pPr marL="171450" indent="-171450">
              <a:buFont typeface="Arial"/>
              <a:buChar char="•"/>
            </a:pPr>
            <a:r>
              <a:rPr lang="en-US" dirty="0"/>
              <a:t>mutual agreements</a:t>
            </a:r>
            <a:endParaRPr lang="en-US" dirty="0">
              <a:cs typeface="Calibri"/>
            </a:endParaRPr>
          </a:p>
          <a:p>
            <a:r>
              <a:rPr lang="en-US" b="1" dirty="0">
                <a:cs typeface="Calibri"/>
              </a:rPr>
              <a:t>ACCESS TO FINANCE:</a:t>
            </a:r>
          </a:p>
          <a:p>
            <a:pPr marL="171450" indent="-171450">
              <a:buFont typeface="Arial"/>
              <a:buChar char="•"/>
            </a:pPr>
            <a:r>
              <a:rPr lang="en-US" dirty="0"/>
              <a:t>IP portfolio attracts Investors. Enhanced ability to acquire finance at reasonable rates of interest </a:t>
            </a:r>
            <a:endParaRPr lang="en-US" dirty="0">
              <a:cs typeface="Calibri"/>
            </a:endParaRPr>
          </a:p>
          <a:p>
            <a:pPr marL="171450" indent="-171450">
              <a:buFont typeface="Arial"/>
              <a:buChar char="•"/>
            </a:pPr>
            <a:r>
              <a:rPr lang="en-US" dirty="0"/>
              <a:t>Investors want some guarantees that the investment is secured and that they have a privileged position in the market. Intellectual property represents an important financial and legal asset for companies, including startups.</a:t>
            </a:r>
            <a:endParaRPr lang="en-US" dirty="0">
              <a:cs typeface="Calibri"/>
            </a:endParaRPr>
          </a:p>
          <a:p>
            <a:r>
              <a:rPr lang="en-US" b="1" dirty="0">
                <a:cs typeface="Calibri"/>
              </a:rPr>
              <a:t>MONETISATION: SOURCE OF INCOME:</a:t>
            </a:r>
            <a:endParaRPr lang="en-US" dirty="0">
              <a:cs typeface="Calibri"/>
            </a:endParaRPr>
          </a:p>
          <a:p>
            <a:pPr marL="171450" indent="-171450">
              <a:buFont typeface="Arial"/>
              <a:buChar char="•"/>
            </a:pPr>
            <a:r>
              <a:rPr lang="en-US" dirty="0"/>
              <a:t>Enhance the market value of your business -&gt; IP valuation</a:t>
            </a:r>
          </a:p>
          <a:p>
            <a:pPr marL="171450" indent="-171450">
              <a:buFont typeface="Arial"/>
              <a:buChar char="•"/>
            </a:pPr>
            <a:r>
              <a:rPr lang="en-US" dirty="0"/>
              <a:t>In return for 3rd parties using IP, IP owner receives royalties (patents, brands, …). Additional income from licensing or selling (assigning) IP </a:t>
            </a:r>
            <a:endParaRPr lang="en-US" dirty="0">
              <a:cs typeface="Calibri"/>
            </a:endParaRPr>
          </a:p>
          <a:p>
            <a:pPr marL="171450" indent="-171450">
              <a:buFont typeface="Arial"/>
              <a:buChar char="•"/>
            </a:pPr>
            <a:r>
              <a:rPr lang="en-US" dirty="0"/>
              <a:t>IP sales (one-off) </a:t>
            </a:r>
            <a:endParaRPr lang="en-US" dirty="0">
              <a:cs typeface="Calibri"/>
            </a:endParaRPr>
          </a:p>
          <a:p>
            <a:pPr marL="171450" indent="-171450">
              <a:buFont typeface="Arial"/>
              <a:buChar char="•"/>
            </a:pPr>
            <a:r>
              <a:rPr lang="en-US" dirty="0"/>
              <a:t>Higher profit or returns on investment </a:t>
            </a:r>
            <a:endParaRPr lang="en-US" dirty="0">
              <a:cs typeface="Calibri"/>
            </a:endParaRPr>
          </a:p>
          <a:p>
            <a:pPr marL="171450" indent="-171450">
              <a:buFont typeface="Arial"/>
              <a:buChar char="•"/>
            </a:pPr>
            <a:r>
              <a:rPr lang="en-US" dirty="0"/>
              <a:t>For investors, companies with solid intellectual property portfolio are attractive investment targets. As the product or service protected by IPR has exclusive rights.</a:t>
            </a:r>
            <a:endParaRPr lang="en-US" dirty="0">
              <a:cs typeface="Calibri"/>
            </a:endParaRPr>
          </a:p>
          <a:p>
            <a:endParaRPr lang="en-US" dirty="0"/>
          </a:p>
        </p:txBody>
      </p:sp>
      <p:sp>
        <p:nvSpPr>
          <p:cNvPr id="4" name="Slide Number Placeholder 3"/>
          <p:cNvSpPr>
            <a:spLocks noGrp="1"/>
          </p:cNvSpPr>
          <p:nvPr>
            <p:ph type="sldNum" sz="quarter" idx="5"/>
          </p:nvPr>
        </p:nvSpPr>
        <p:spPr/>
        <p:txBody>
          <a:bodyPr/>
          <a:lstStyle/>
          <a:p>
            <a:fld id="{4B2FFAC4-F491-444A-BEE7-57397B6FB5C7}" type="slidenum">
              <a:rPr lang="en-IE" smtClean="0"/>
              <a:t>6</a:t>
            </a:fld>
            <a:endParaRPr lang="en-IE"/>
          </a:p>
        </p:txBody>
      </p:sp>
    </p:spTree>
    <p:extLst>
      <p:ext uri="{BB962C8B-B14F-4D97-AF65-F5344CB8AC3E}">
        <p14:creationId xmlns:p14="http://schemas.microsoft.com/office/powerpoint/2010/main" val="4998858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IP protection at exhibition centers safeguards exhibitor’s creative works, innovations and brands. It encompasses </a:t>
            </a:r>
            <a:r>
              <a:rPr lang="en-US" dirty="0" err="1"/>
              <a:t>varios</a:t>
            </a:r>
            <a:r>
              <a:rPr lang="en-US" dirty="0"/>
              <a:t> forms of IPR, including patents, trademarks, designs, copyrights, trade secrets.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rPr>
              <a:t>To name but a few: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rPr>
              <a:t>Protection of inventions and innovations</a:t>
            </a:r>
            <a:r>
              <a:rPr lang="en-US" sz="1200" dirty="0">
                <a:effectLst/>
                <a:latin typeface="Calibri" panose="020F0502020204030204" pitchFamily="34" charset="0"/>
                <a:ea typeface="Calibri" panose="020F0502020204030204" pitchFamily="34" charset="0"/>
              </a:rPr>
              <a:t>: </a:t>
            </a:r>
            <a:r>
              <a:rPr lang="en-US" sz="1200" b="1" u="sng" dirty="0">
                <a:effectLst/>
                <a:latin typeface="Calibri" panose="020F0502020204030204" pitchFamily="34" charset="0"/>
                <a:ea typeface="Calibri" panose="020F0502020204030204" pitchFamily="34" charset="0"/>
              </a:rPr>
              <a:t>Exhibition centers often serve as platforms for showcasing new inventions and innovations</a:t>
            </a:r>
            <a:r>
              <a:rPr lang="en-US" sz="1200" dirty="0">
                <a:effectLst/>
                <a:latin typeface="Calibri" panose="020F0502020204030204" pitchFamily="34" charset="0"/>
                <a:ea typeface="Calibri" panose="020F0502020204030204" pitchFamily="34" charset="0"/>
              </a:rPr>
              <a:t>. </a:t>
            </a:r>
            <a:r>
              <a:rPr lang="en-US" sz="1200" u="sng" dirty="0">
                <a:effectLst/>
                <a:latin typeface="Calibri" panose="020F0502020204030204" pitchFamily="34" charset="0"/>
                <a:ea typeface="Calibri" panose="020F0502020204030204" pitchFamily="34" charset="0"/>
              </a:rPr>
              <a:t>Intellectual Property rights</a:t>
            </a:r>
            <a:r>
              <a:rPr lang="en-US" sz="1200" dirty="0">
                <a:effectLst/>
                <a:latin typeface="Calibri" panose="020F0502020204030204" pitchFamily="34" charset="0"/>
                <a:ea typeface="Calibri" panose="020F0502020204030204" pitchFamily="34" charset="0"/>
              </a:rPr>
              <a:t>, </a:t>
            </a:r>
            <a:r>
              <a:rPr lang="en-US" sz="1200" u="sng" dirty="0">
                <a:effectLst/>
                <a:latin typeface="Calibri" panose="020F0502020204030204" pitchFamily="34" charset="0"/>
                <a:ea typeface="Calibri" panose="020F0502020204030204" pitchFamily="34" charset="0"/>
              </a:rPr>
              <a:t>play a crucial role in protecting these inventions from unauthorized use or copying</a:t>
            </a:r>
            <a:r>
              <a:rPr lang="en-US" sz="1200" dirty="0">
                <a:effectLst/>
                <a:latin typeface="Calibri" panose="020F0502020204030204" pitchFamily="34" charset="0"/>
                <a:ea typeface="Calibri" panose="020F0502020204030204" pitchFamily="34" charset="0"/>
              </a:rPr>
              <a:t>. Exhibitors can showcase their products and technologies, secure in the knowledge that their IP rights provide legal protection.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rPr>
              <a:t>Brand protection</a:t>
            </a:r>
            <a:r>
              <a:rPr lang="en-US" sz="1200" dirty="0">
                <a:effectLst/>
                <a:latin typeface="Calibri" panose="020F0502020204030204" pitchFamily="34" charset="0"/>
                <a:ea typeface="Calibri" panose="020F0502020204030204" pitchFamily="34" charset="0"/>
              </a:rPr>
              <a:t>: </a:t>
            </a:r>
            <a:r>
              <a:rPr lang="en-US" sz="1200" u="sng" dirty="0">
                <a:effectLst/>
                <a:latin typeface="Calibri" panose="020F0502020204030204" pitchFamily="34" charset="0"/>
                <a:ea typeface="Calibri" panose="020F0502020204030204" pitchFamily="34" charset="0"/>
              </a:rPr>
              <a:t>Trade fairs and exhibition centers are opportunities for companies to promote their brands and establish their presence in the market</a:t>
            </a:r>
            <a:r>
              <a:rPr lang="en-US" sz="1200" dirty="0">
                <a:effectLst/>
                <a:latin typeface="Calibri" panose="020F0502020204030204" pitchFamily="34" charset="0"/>
                <a:ea typeface="Calibri" panose="020F0502020204030204" pitchFamily="34" charset="0"/>
              </a:rPr>
              <a:t>. Trademarks are essential for brand protection, as they distinguish goods or services from those of competitors. Exhibitors use trademarks to showcase their brand names, logos, and other identifying elements, ensuring their distinctiveness and preventing unauthorized use by others.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rPr>
              <a:t>Licensing and commercialization opportunities</a:t>
            </a:r>
            <a:r>
              <a:rPr lang="en-US" sz="1200" dirty="0">
                <a:effectLst/>
                <a:latin typeface="Calibri" panose="020F0502020204030204" pitchFamily="34" charset="0"/>
                <a:ea typeface="Calibri" panose="020F0502020204030204" pitchFamily="34" charset="0"/>
              </a:rPr>
              <a:t>: </a:t>
            </a:r>
            <a:r>
              <a:rPr lang="en-US" sz="1200" u="sng" dirty="0">
                <a:effectLst/>
                <a:latin typeface="Calibri" panose="020F0502020204030204" pitchFamily="34" charset="0"/>
                <a:ea typeface="Calibri" panose="020F0502020204030204" pitchFamily="34" charset="0"/>
              </a:rPr>
              <a:t>Trade fairs often attract potential business partners, investors, and licensees. Intellectual Property rights enable exhibitors to negotiate licensing agreements, allowing others to use their IP in exchange for royalties or other financial benefits</a:t>
            </a:r>
            <a:r>
              <a:rPr lang="en-US" sz="1200" dirty="0">
                <a:effectLst/>
                <a:latin typeface="Calibri" panose="020F0502020204030204" pitchFamily="34" charset="0"/>
                <a:ea typeface="Calibri" panose="020F0502020204030204" pitchFamily="34" charset="0"/>
              </a:rPr>
              <a:t>. These agreements facilitate the commercialization and distribution of innovative products and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Calibri" panose="020F0502020204030204" pitchFamily="34" charset="0"/>
                <a:ea typeface="Calibri" panose="020F0502020204030204" pitchFamily="34" charset="0"/>
              </a:rPr>
              <a:t>Enforcement and dispute resolution</a:t>
            </a:r>
            <a:r>
              <a:rPr lang="en-US" sz="1800" dirty="0">
                <a:effectLst/>
                <a:latin typeface="Calibri" panose="020F0502020204030204" pitchFamily="34" charset="0"/>
                <a:ea typeface="Calibri" panose="020F0502020204030204" pitchFamily="34" charset="0"/>
              </a:rPr>
              <a:t>: </a:t>
            </a:r>
            <a:r>
              <a:rPr lang="en-US" sz="1800" u="sng" dirty="0">
                <a:effectLst/>
                <a:latin typeface="Calibri" panose="020F0502020204030204" pitchFamily="34" charset="0"/>
                <a:ea typeface="Calibri" panose="020F0502020204030204" pitchFamily="34" charset="0"/>
              </a:rPr>
              <a:t>In cases where IP rights are infringed upon during trade fairs, exhibitors can take legal action to enforce their rights</a:t>
            </a:r>
            <a:r>
              <a:rPr lang="en-US" sz="1800" dirty="0">
                <a:effectLst/>
                <a:latin typeface="Calibri" panose="020F0502020204030204" pitchFamily="34" charset="0"/>
                <a:ea typeface="Calibri" panose="020F0502020204030204" pitchFamily="34" charset="0"/>
              </a:rPr>
              <a:t>. </a:t>
            </a:r>
            <a:r>
              <a:rPr lang="en-US" sz="1800" u="sng" dirty="0">
                <a:effectLst/>
                <a:latin typeface="Calibri" panose="020F0502020204030204" pitchFamily="34" charset="0"/>
                <a:ea typeface="Calibri" panose="020F0502020204030204" pitchFamily="34" charset="0"/>
              </a:rPr>
              <a:t>IP laws provide mechanisms for dispute resolution, including mediation, arbitration, or litigation, to address infringements, unauthorized copying, or other violations.</a:t>
            </a:r>
            <a:endParaRPr lang="en-US" sz="1800"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200" b="1" dirty="0">
                <a:effectLst/>
                <a:latin typeface="Calibri" panose="020F0502020204030204" pitchFamily="34" charset="0"/>
                <a:ea typeface="Calibri" panose="020F0502020204030204" pitchFamily="34" charset="0"/>
              </a:rPr>
              <a:t>*(Other examples:</a:t>
            </a: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Copyright protection: Copyright protects original creative works such as artistic, literary, and musical works. In trade fairs, copyright may apply to things like product designs, brochures, catalogs, marketing materials, and even software demonstrations. Exhibitors need to ensure that their copyright-protected works are not infringed upon by others.</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Trade secret protection: Trade secrets encompass confidential business information that provides companies with a competitive advantage. In trade fairs, companies may showcase products or technologies that rely on trade secrets, such as manufacturing processes, formulas, or undisclosed features. Intellectual Property laws and agreements help exhibitors protect their trade secrets from unauthorized disclosure or use by competitors)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4B2FFAC4-F491-444A-BEE7-57397B6FB5C7}" type="slidenum">
              <a:rPr lang="en-IE" smtClean="0"/>
              <a:t>7</a:t>
            </a:fld>
            <a:endParaRPr lang="en-IE"/>
          </a:p>
        </p:txBody>
      </p:sp>
    </p:spTree>
    <p:extLst>
      <p:ext uri="{BB962C8B-B14F-4D97-AF65-F5344CB8AC3E}">
        <p14:creationId xmlns:p14="http://schemas.microsoft.com/office/powerpoint/2010/main" val="37721342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algn="l" rtl="0"/>
            <a:r>
              <a:rPr lang="en-US" sz="1800" b="0" i="0" u="none" strike="noStrike" baseline="0" dirty="0">
                <a:latin typeface="Times New Roman" panose="02020603050405020304" pitchFamily="18" charset="0"/>
              </a:rPr>
              <a:t>We want to encourage you to take part in The New European Union Intellectual Property Office's Programme, which allows trade fair CEOs to fortify the reputation, reliability, and trustworthiness of their fairs, key elements needed to attract the participation of local entrepreneurship, promote regional identity, and foster local economic growth. This is crucial considering that in 2022 intellectual property-intensive industries in the EU accounted for approximately 47% of GDP (around €6.4 trillion) and 61 million jobs. </a:t>
            </a:r>
            <a:r>
              <a:rPr lang="en-US" sz="1800" b="0" i="0" u="none" strike="noStrike" baseline="0" dirty="0">
                <a:latin typeface="Calibri" panose="020F0502020204030204" pitchFamily="34" charset="0"/>
              </a:rPr>
              <a:t>The immense economic impact of IP protection within a specific region underscores the significance of creating an environment that empowers exhibitors to safeguard and leverage their Intellectual Property rights.</a:t>
            </a:r>
          </a:p>
          <a:p>
            <a:pPr marR="0" algn="l" rtl="0"/>
            <a:endParaRPr lang="en-US" sz="1800" b="0" i="0" u="none" strike="noStrike" baseline="0" dirty="0">
              <a:latin typeface="Calibri" panose="020F0502020204030204" pitchFamily="34" charset="0"/>
            </a:endParaRPr>
          </a:p>
          <a:p>
            <a:pPr>
              <a:lnSpc>
                <a:spcPct val="150000"/>
              </a:lnSpc>
              <a:spcAft>
                <a:spcPts val="200"/>
              </a:spcAft>
            </a:pPr>
            <a:r>
              <a:rPr lang="en-US" sz="1800" dirty="0">
                <a:solidFill>
                  <a:srgbClr val="203864"/>
                </a:solidFill>
                <a:latin typeface="Arial"/>
                <a:cs typeface="Arial"/>
              </a:rPr>
              <a:t>IP protection at exhibition centers safeguards exhibitor’s creative works, encourages innovation, supports brand recognition, attract partners, enables enforcement actions promotes fair competition stimulates economic growth</a:t>
            </a:r>
          </a:p>
          <a:p>
            <a:pPr marL="342900" indent="-342900">
              <a:lnSpc>
                <a:spcPct val="150000"/>
              </a:lnSpc>
              <a:spcAft>
                <a:spcPts val="200"/>
              </a:spcAft>
              <a:buFont typeface="Arial,Sans-Serif"/>
              <a:buChar char="•"/>
            </a:pPr>
            <a:endParaRPr lang="en-US" sz="1800" dirty="0">
              <a:solidFill>
                <a:srgbClr val="203864"/>
              </a:solidFill>
              <a:latin typeface="Arial"/>
              <a:cs typeface="Arial"/>
            </a:endParaRPr>
          </a:p>
          <a:p>
            <a:pPr>
              <a:lnSpc>
                <a:spcPct val="150000"/>
              </a:lnSpc>
              <a:spcAft>
                <a:spcPts val="200"/>
              </a:spcAft>
            </a:pPr>
            <a:r>
              <a:rPr lang="en-US" sz="1800" dirty="0">
                <a:solidFill>
                  <a:srgbClr val="203864"/>
                </a:solidFill>
                <a:latin typeface="Arial"/>
                <a:cs typeface="Arial"/>
              </a:rPr>
              <a:t>Showcase their IP assets with confidence</a:t>
            </a:r>
          </a:p>
          <a:p>
            <a:pPr marR="0" algn="l" rtl="0"/>
            <a:endParaRPr lang="en-US" sz="1800" b="0" i="0" u="none" strike="noStrike" baseline="0" dirty="0">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4B2FFAC4-F491-444A-BEE7-57397B6FB5C7}" type="slidenum">
              <a:rPr lang="en-IE" smtClean="0"/>
              <a:t>8</a:t>
            </a:fld>
            <a:endParaRPr lang="en-IE"/>
          </a:p>
        </p:txBody>
      </p:sp>
    </p:spTree>
    <p:extLst>
      <p:ext uri="{BB962C8B-B14F-4D97-AF65-F5344CB8AC3E}">
        <p14:creationId xmlns:p14="http://schemas.microsoft.com/office/powerpoint/2010/main" val="11107581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Ideas Powered for business SME Fund is a </a:t>
            </a:r>
            <a:r>
              <a:rPr lang="en-GB" b="1" dirty="0"/>
              <a:t>grant scheme</a:t>
            </a:r>
            <a:r>
              <a:rPr lang="en-GB" dirty="0"/>
              <a:t> designed </a:t>
            </a:r>
            <a:r>
              <a:rPr lang="en-GB" b="1" dirty="0"/>
              <a:t>to help EU SMEs</a:t>
            </a:r>
            <a:r>
              <a:rPr lang="en-GB" dirty="0"/>
              <a:t> protect their </a:t>
            </a:r>
            <a:r>
              <a:rPr lang="en-GB" b="1" dirty="0"/>
              <a:t>IP rights</a:t>
            </a:r>
            <a:r>
              <a:rPr lang="en-GB" dirty="0"/>
              <a:t>. </a:t>
            </a:r>
            <a:r>
              <a:rPr lang="en-GB" i="0" dirty="0"/>
              <a:t>It </a:t>
            </a:r>
            <a:r>
              <a:rPr lang="en-GB" dirty="0"/>
              <a:t>is a </a:t>
            </a:r>
            <a:r>
              <a:rPr lang="en-GB" b="1" dirty="0"/>
              <a:t>European Commission initiative implemented by the EUIPO</a:t>
            </a:r>
            <a:r>
              <a:rPr lang="en-GB" dirty="0"/>
              <a:t> which will run from 22 January 2024 to 6 December 2024.</a:t>
            </a:r>
            <a:endParaRPr lang="en-US" dirty="0"/>
          </a:p>
          <a:p>
            <a:r>
              <a:rPr lang="en-GB" dirty="0"/>
              <a:t>Funds are limited and available on a </a:t>
            </a:r>
            <a:r>
              <a:rPr lang="en-GB" b="1" dirty="0"/>
              <a:t>first come, first served</a:t>
            </a:r>
            <a:r>
              <a:rPr lang="en-GB" dirty="0"/>
              <a:t> basis.</a:t>
            </a:r>
          </a:p>
        </p:txBody>
      </p:sp>
      <p:sp>
        <p:nvSpPr>
          <p:cNvPr id="4" name="Slide Number Placeholder 3"/>
          <p:cNvSpPr>
            <a:spLocks noGrp="1"/>
          </p:cNvSpPr>
          <p:nvPr>
            <p:ph type="sldNum" sz="quarter" idx="5"/>
          </p:nvPr>
        </p:nvSpPr>
        <p:spPr/>
        <p:txBody>
          <a:bodyPr/>
          <a:lstStyle/>
          <a:p>
            <a:fld id="{4B2FFAC4-F491-444A-BEE7-57397B6FB5C7}" type="slidenum">
              <a:rPr lang="en-IE" smtClean="0"/>
              <a:t>9</a:t>
            </a:fld>
            <a:endParaRPr lang="en-IE"/>
          </a:p>
        </p:txBody>
      </p:sp>
    </p:spTree>
    <p:extLst>
      <p:ext uri="{BB962C8B-B14F-4D97-AF65-F5344CB8AC3E}">
        <p14:creationId xmlns:p14="http://schemas.microsoft.com/office/powerpoint/2010/main" val="32211255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ctr">
              <a:spcBef>
                <a:spcPts val="0"/>
              </a:spcBef>
              <a:spcAft>
                <a:spcPts val="0"/>
              </a:spcAft>
            </a:pPr>
            <a:r>
              <a:rPr lang="en-US" sz="1800" b="1" dirty="0">
                <a:effectLst/>
                <a:latin typeface="Arial" panose="020B0604020202020204" pitchFamily="34" charset="0"/>
                <a:ea typeface="Calibri" panose="020F0502020204030204" pitchFamily="34" charset="0"/>
              </a:rPr>
              <a:t>Pilot with EMECA Members</a:t>
            </a:r>
            <a:r>
              <a:rPr lang="en-US" sz="1800" dirty="0">
                <a:effectLst/>
                <a:latin typeface="Arial" panose="020B0604020202020204" pitchFamily="34" charset="0"/>
                <a:ea typeface="Calibri" panose="020F0502020204030204" pitchFamily="34" charset="0"/>
              </a:rPr>
              <a:t>: Fiera Milano (IT), Fiera Rimini (IT), Fira Barcelona (ES) and Bilbao Exhibition Centre (ES)</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b="1" dirty="0">
                <a:effectLst/>
                <a:latin typeface="Arial" panose="020B0604020202020204" pitchFamily="34" charset="0"/>
                <a:ea typeface="Calibri" panose="020F0502020204030204" pitchFamily="34" charset="0"/>
              </a:rPr>
              <a:t>Objective</a:t>
            </a:r>
            <a:r>
              <a:rPr lang="en-US" sz="1800" dirty="0">
                <a:effectLst/>
                <a:latin typeface="Arial" panose="020B0604020202020204" pitchFamily="34" charset="0"/>
                <a:ea typeface="Calibri" panose="020F0502020204030204" pitchFamily="34" charset="0"/>
              </a:rPr>
              <a:t>: to support exhibitors before trade fair events</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b="1" dirty="0">
                <a:effectLst/>
                <a:latin typeface="Arial" panose="020B0604020202020204" pitchFamily="34" charset="0"/>
                <a:ea typeface="Calibri" panose="020F0502020204030204" pitchFamily="34" charset="0"/>
              </a:rPr>
              <a:t>Type of communication activities/materials</a:t>
            </a:r>
            <a:r>
              <a:rPr lang="en-US" sz="1800" dirty="0">
                <a:effectLst/>
                <a:latin typeface="Arial" panose="020B0604020202020204" pitchFamily="34" charset="0"/>
                <a:ea typeface="Calibri" panose="020F0502020204030204" pitchFamily="34" charset="0"/>
              </a:rPr>
              <a:t>: IP section implemented in trade fair’s website section for “exhibitors only”, video to promote </a:t>
            </a:r>
            <a:r>
              <a:rPr lang="en-US" sz="1800" dirty="0" err="1">
                <a:effectLst/>
                <a:latin typeface="Arial" panose="020B0604020202020204" pitchFamily="34" charset="0"/>
                <a:ea typeface="Calibri" panose="020F0502020204030204" pitchFamily="34" charset="0"/>
              </a:rPr>
              <a:t>SMEfund</a:t>
            </a:r>
            <a:r>
              <a:rPr lang="en-US" sz="1800" dirty="0">
                <a:effectLst/>
                <a:latin typeface="Arial" panose="020B0604020202020204" pitchFamily="34" charset="0"/>
                <a:ea typeface="Calibri" panose="020F0502020204030204" pitchFamily="34" charset="0"/>
              </a:rPr>
              <a:t> displayed on fair screens, direct mail campaign to exhibitors, newsletter articles, banners. Communication materials are implemented in national language and in EN</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b="1" dirty="0">
                <a:effectLst/>
                <a:latin typeface="Arial" panose="020B0604020202020204" pitchFamily="34" charset="0"/>
                <a:ea typeface="Calibri" panose="020F0502020204030204" pitchFamily="34" charset="0"/>
              </a:rPr>
              <a:t>Methodology</a:t>
            </a:r>
            <a:r>
              <a:rPr lang="en-US" sz="1800" dirty="0">
                <a:effectLst/>
                <a:latin typeface="Arial" panose="020B0604020202020204" pitchFamily="34" charset="0"/>
                <a:ea typeface="Calibri" panose="020F0502020204030204" pitchFamily="34" charset="0"/>
              </a:rPr>
              <a:t>: Full collaboration with national IP Offices to implement communication activities</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 </a:t>
            </a:r>
            <a:endParaRPr lang="en-US"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Arial" panose="020B0604020202020204" pitchFamily="34" charset="0"/>
              <a:buChar char="-"/>
            </a:pPr>
            <a:r>
              <a:rPr lang="en-US" sz="1800" b="1" dirty="0">
                <a:effectLst/>
                <a:latin typeface="Arial" panose="020B0604020202020204" pitchFamily="34" charset="0"/>
                <a:ea typeface="Times New Roman" panose="02020603050405020304" pitchFamily="18" charset="0"/>
              </a:rPr>
              <a:t>Activities implemented in Q1:</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Fiera Rimini: “Vicenza Oro” trade fair (jewelry sector)  - implementation of a dedicated IP section (Design) in fair organizer website + news article. 1300 exhibitors</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Fiera Milano: </a:t>
            </a:r>
            <a:endParaRPr lang="en-US"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Arial" panose="020B0604020202020204" pitchFamily="34" charset="0"/>
              <a:buChar char="-"/>
            </a:pPr>
            <a:r>
              <a:rPr lang="en-US" sz="1800" dirty="0">
                <a:effectLst/>
                <a:latin typeface="Arial" panose="020B0604020202020204" pitchFamily="34" charset="0"/>
                <a:ea typeface="Times New Roman" panose="02020603050405020304" pitchFamily="18" charset="0"/>
              </a:rPr>
              <a:t> “Salone del Mobile (furniture) implementation of a dedicated IP section (Design) in fair organizer website + ad hoc mail campaign sent to exhibitors - 1300 exhibitors</a:t>
            </a:r>
            <a:endParaRPr lang="en-US"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Arial" panose="020B0604020202020204" pitchFamily="34" charset="0"/>
              <a:buChar char="-"/>
            </a:pPr>
            <a:r>
              <a:rPr lang="en-US" sz="1800" dirty="0">
                <a:effectLst/>
                <a:latin typeface="Arial" panose="020B0604020202020204" pitchFamily="34" charset="0"/>
                <a:ea typeface="Times New Roman" panose="02020603050405020304" pitchFamily="18" charset="0"/>
              </a:rPr>
              <a:t>MCE Beyond Comfort: video to promote </a:t>
            </a:r>
            <a:r>
              <a:rPr lang="en-US" sz="1800" dirty="0" err="1">
                <a:effectLst/>
                <a:latin typeface="Arial" panose="020B0604020202020204" pitchFamily="34" charset="0"/>
                <a:ea typeface="Times New Roman" panose="02020603050405020304" pitchFamily="18" charset="0"/>
              </a:rPr>
              <a:t>SMEfund</a:t>
            </a:r>
            <a:r>
              <a:rPr lang="en-US" sz="1800" dirty="0">
                <a:effectLst/>
                <a:latin typeface="Arial" panose="020B0604020202020204" pitchFamily="34" charset="0"/>
                <a:ea typeface="Times New Roman" panose="02020603050405020304" pitchFamily="18" charset="0"/>
              </a:rPr>
              <a:t> and Italian IP measures displayed in main Fiera Milano avenue (big screens)  + </a:t>
            </a:r>
            <a:r>
              <a:rPr lang="en-US" sz="1800" dirty="0" err="1">
                <a:effectLst/>
                <a:latin typeface="Arial" panose="020B0604020202020204" pitchFamily="34" charset="0"/>
                <a:ea typeface="Times New Roman" panose="02020603050405020304" pitchFamily="18" charset="0"/>
              </a:rPr>
              <a:t>newarticle</a:t>
            </a:r>
            <a:r>
              <a:rPr lang="en-US" sz="1800" dirty="0">
                <a:effectLst/>
                <a:latin typeface="Arial" panose="020B0604020202020204" pitchFamily="34" charset="0"/>
                <a:ea typeface="Times New Roman" panose="02020603050405020304" pitchFamily="18" charset="0"/>
              </a:rPr>
              <a:t> shared to exhibitors – 1700 exhibitors.</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 </a:t>
            </a:r>
            <a:endParaRPr lang="en-US"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Arial" panose="020B0604020202020204" pitchFamily="34" charset="0"/>
              <a:buChar char="-"/>
            </a:pPr>
            <a:r>
              <a:rPr lang="en-US" sz="1800" b="1" dirty="0">
                <a:effectLst/>
                <a:latin typeface="Arial" panose="020B0604020202020204" pitchFamily="34" charset="0"/>
                <a:ea typeface="Times New Roman" panose="02020603050405020304" pitchFamily="18" charset="0"/>
              </a:rPr>
              <a:t>Forecasted in 2024:</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b="1" dirty="0">
                <a:effectLst/>
                <a:latin typeface="Arial" panose="020B0604020202020204" pitchFamily="34" charset="0"/>
                <a:ea typeface="Calibri" panose="020F0502020204030204" pitchFamily="34" charset="0"/>
              </a:rPr>
              <a:t>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The Team is now replicating the approach with Fira Barcelona and Bilbao (2 fair events each)</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 </a:t>
            </a:r>
            <a:endParaRPr lang="en-US"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Arial" panose="020B0604020202020204" pitchFamily="34" charset="0"/>
              <a:buChar char="-"/>
            </a:pPr>
            <a:r>
              <a:rPr lang="en-US" sz="1800" dirty="0">
                <a:effectLst/>
                <a:latin typeface="Arial" panose="020B0604020202020204" pitchFamily="34" charset="0"/>
                <a:ea typeface="Times New Roman" panose="02020603050405020304" pitchFamily="18" charset="0"/>
              </a:rPr>
              <a:t>Fiera Milano : Promotion of the </a:t>
            </a:r>
            <a:r>
              <a:rPr lang="en-US" sz="1800" dirty="0" err="1">
                <a:effectLst/>
                <a:latin typeface="Arial" panose="020B0604020202020204" pitchFamily="34" charset="0"/>
                <a:ea typeface="Times New Roman" panose="02020603050405020304" pitchFamily="18" charset="0"/>
              </a:rPr>
              <a:t>SMEfund</a:t>
            </a:r>
            <a:r>
              <a:rPr lang="en-US" sz="1800" dirty="0">
                <a:effectLst/>
                <a:latin typeface="Arial" panose="020B0604020202020204" pitchFamily="34" charset="0"/>
                <a:ea typeface="Times New Roman" panose="02020603050405020304" pitchFamily="18" charset="0"/>
              </a:rPr>
              <a:t> video in 10 trade fairs organized by Fiera Milano (in big screen) + news article for each event</a:t>
            </a:r>
            <a:endParaRPr lang="en-US"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Arial" panose="020B0604020202020204" pitchFamily="34" charset="0"/>
              <a:buChar char="-"/>
            </a:pPr>
            <a:r>
              <a:rPr lang="en-US" sz="1800" dirty="0">
                <a:effectLst/>
                <a:latin typeface="Arial" panose="020B0604020202020204" pitchFamily="34" charset="0"/>
                <a:ea typeface="Times New Roman" panose="02020603050405020304" pitchFamily="18" charset="0"/>
              </a:rPr>
              <a:t>Fiera Rimini: dedicated IP section to be implemented in a 2</a:t>
            </a:r>
            <a:r>
              <a:rPr lang="en-US" sz="1800" baseline="30000" dirty="0">
                <a:effectLst/>
                <a:latin typeface="Arial" panose="020B0604020202020204" pitchFamily="34" charset="0"/>
                <a:ea typeface="Times New Roman" panose="02020603050405020304" pitchFamily="18" charset="0"/>
              </a:rPr>
              <a:t>nd</a:t>
            </a:r>
            <a:r>
              <a:rPr lang="en-US" sz="1800" dirty="0">
                <a:effectLst/>
                <a:latin typeface="Arial" panose="020B0604020202020204" pitchFamily="34" charset="0"/>
                <a:ea typeface="Times New Roman" panose="02020603050405020304" pitchFamily="18" charset="0"/>
              </a:rPr>
              <a:t> fair event (ECO mondo – on </a:t>
            </a:r>
            <a:r>
              <a:rPr lang="en-US" sz="1800" dirty="0" err="1">
                <a:effectLst/>
                <a:latin typeface="Arial" panose="020B0604020202020204" pitchFamily="34" charset="0"/>
                <a:ea typeface="Times New Roman" panose="02020603050405020304" pitchFamily="18" charset="0"/>
              </a:rPr>
              <a:t>ecoinnovations</a:t>
            </a:r>
            <a:r>
              <a:rPr lang="en-US" sz="1800" dirty="0">
                <a:effectLst/>
                <a:latin typeface="Arial" panose="020B0604020202020204" pitchFamily="34" charset="0"/>
                <a:ea typeface="Times New Roman" panose="02020603050405020304" pitchFamily="18" charset="0"/>
              </a:rPr>
              <a:t>)</a:t>
            </a:r>
            <a:endParaRPr lang="en-US"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Arial" panose="020B0604020202020204" pitchFamily="34" charset="0"/>
              <a:buChar char="-"/>
            </a:pPr>
            <a:r>
              <a:rPr lang="es-ES" sz="1800" dirty="0" err="1">
                <a:effectLst/>
                <a:latin typeface="Arial" panose="020B0604020202020204" pitchFamily="34" charset="0"/>
                <a:ea typeface="Times New Roman" panose="02020603050405020304" pitchFamily="18" charset="0"/>
              </a:rPr>
              <a:t>Fira</a:t>
            </a:r>
            <a:r>
              <a:rPr lang="es-ES" sz="1800" dirty="0">
                <a:effectLst/>
                <a:latin typeface="Arial" panose="020B0604020202020204" pitchFamily="34" charset="0"/>
                <a:ea typeface="Times New Roman" panose="02020603050405020304" pitchFamily="18" charset="0"/>
              </a:rPr>
              <a:t> Barcelona “</a:t>
            </a:r>
            <a:r>
              <a:rPr lang="es-ES" sz="1800" dirty="0" err="1">
                <a:effectLst/>
                <a:latin typeface="Arial" panose="020B0604020202020204" pitchFamily="34" charset="0"/>
                <a:ea typeface="Times New Roman" panose="02020603050405020304" pitchFamily="18" charset="0"/>
              </a:rPr>
              <a:t>Hispack</a:t>
            </a:r>
            <a:r>
              <a:rPr lang="es-ES" sz="1800" dirty="0">
                <a:effectLst/>
                <a:latin typeface="Arial" panose="020B0604020202020204" pitchFamily="34" charset="0"/>
                <a:ea typeface="Times New Roman" panose="02020603050405020304" pitchFamily="18" charset="0"/>
              </a:rPr>
              <a:t> (</a:t>
            </a:r>
            <a:r>
              <a:rPr lang="es-ES" sz="1800" dirty="0" err="1">
                <a:effectLst/>
                <a:latin typeface="Arial" panose="020B0604020202020204" pitchFamily="34" charset="0"/>
                <a:ea typeface="Times New Roman" panose="02020603050405020304" pitchFamily="18" charset="0"/>
              </a:rPr>
              <a:t>Packaging</a:t>
            </a:r>
            <a:r>
              <a:rPr lang="es-ES" sz="1800" dirty="0">
                <a:effectLst/>
                <a:latin typeface="Arial" panose="020B0604020202020204" pitchFamily="34" charset="0"/>
                <a:ea typeface="Times New Roman" panose="02020603050405020304" pitchFamily="18" charset="0"/>
              </a:rPr>
              <a:t>) – May </a:t>
            </a:r>
            <a:r>
              <a:rPr lang="es-ES" sz="1800" dirty="0" err="1">
                <a:effectLst/>
                <a:latin typeface="Arial" panose="020B0604020202020204" pitchFamily="34" charset="0"/>
                <a:ea typeface="Times New Roman" panose="02020603050405020304" pitchFamily="18" charset="0"/>
              </a:rPr>
              <a:t>Exhibitors</a:t>
            </a:r>
            <a:r>
              <a:rPr lang="es-ES" sz="1800" dirty="0">
                <a:effectLst/>
                <a:latin typeface="Arial" panose="020B0604020202020204" pitchFamily="34" charset="0"/>
                <a:ea typeface="Times New Roman" panose="02020603050405020304" pitchFamily="18" charset="0"/>
              </a:rPr>
              <a:t> 720</a:t>
            </a:r>
            <a:endParaRPr lang="en-US"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Arial" panose="020B0604020202020204" pitchFamily="34" charset="0"/>
              <a:buChar char="-"/>
            </a:pPr>
            <a:r>
              <a:rPr lang="es-ES" sz="1800" dirty="0">
                <a:effectLst/>
                <a:latin typeface="Arial" panose="020B0604020202020204" pitchFamily="34" charset="0"/>
                <a:ea typeface="Times New Roman" panose="02020603050405020304" pitchFamily="18" charset="0"/>
              </a:rPr>
              <a:t>Bilbao “Máquina-Herramienta y Fabricación </a:t>
            </a:r>
            <a:r>
              <a:rPr lang="es-ES" sz="1800" dirty="0" err="1">
                <a:effectLst/>
                <a:latin typeface="Arial" panose="020B0604020202020204" pitchFamily="34" charset="0"/>
                <a:ea typeface="Times New Roman" panose="02020603050405020304" pitchFamily="18" charset="0"/>
              </a:rPr>
              <a:t>Machinery</a:t>
            </a:r>
            <a:r>
              <a:rPr lang="es-ES" sz="1800" dirty="0">
                <a:effectLst/>
                <a:latin typeface="Arial" panose="020B0604020202020204" pitchFamily="34" charset="0"/>
                <a:ea typeface="Times New Roman" panose="02020603050405020304" pitchFamily="18" charset="0"/>
              </a:rPr>
              <a:t>” – 937</a:t>
            </a:r>
            <a:endParaRPr lang="en-US" sz="1800" dirty="0">
              <a:effectLst/>
              <a:latin typeface="Calibri" panose="020F0502020204030204" pitchFamily="34" charset="0"/>
              <a:ea typeface="Calibri" panose="020F0502020204030204" pitchFamily="34" charset="0"/>
            </a:endParaRPr>
          </a:p>
          <a:p>
            <a:pPr marL="457200" marR="0">
              <a:spcBef>
                <a:spcPts val="0"/>
              </a:spcBef>
              <a:spcAft>
                <a:spcPts val="0"/>
              </a:spcAft>
            </a:pPr>
            <a:r>
              <a:rPr lang="es-ES" sz="1800" dirty="0">
                <a:effectLst/>
                <a:latin typeface="Arial" panose="020B0604020202020204" pitchFamily="34" charset="0"/>
                <a:ea typeface="Calibri" panose="020F0502020204030204" pitchFamily="34" charset="0"/>
              </a:rPr>
              <a:t>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In total for ’24, we could estimate to have been able to implement 14 awareness raising initiatives to support up to 10.000 exhibitors.</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In ’24, we would like to expand the pilot with 2 German fairs + 1 in Italy (Bologna) + 1 in Spain (Madrid / Valencia).</a:t>
            </a:r>
            <a:endParaRPr lang="en-US" sz="1800" dirty="0">
              <a:effectLst/>
              <a:latin typeface="Calibri" panose="020F0502020204030204" pitchFamily="34" charset="0"/>
              <a:ea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dirty="0">
              <a:solidFill>
                <a:srgbClr val="4472C4">
                  <a:lumMod val="50000"/>
                </a:srgbClr>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dirty="0">
                <a:solidFill>
                  <a:srgbClr val="4472C4">
                    <a:lumMod val="50000"/>
                  </a:srgbClr>
                </a:solidFill>
                <a:latin typeface="Arial"/>
                <a:cs typeface="Arial"/>
              </a:rPr>
              <a:t>EUIPO aims to support </a:t>
            </a:r>
            <a:r>
              <a:rPr lang="en-US" sz="1200" b="0" dirty="0" err="1">
                <a:solidFill>
                  <a:srgbClr val="4472C4">
                    <a:lumMod val="50000"/>
                  </a:srgbClr>
                </a:solidFill>
                <a:latin typeface="Arial"/>
                <a:cs typeface="Arial"/>
              </a:rPr>
              <a:t>tradefairs</a:t>
            </a:r>
            <a:r>
              <a:rPr lang="en-US" sz="1200" b="0" dirty="0">
                <a:solidFill>
                  <a:srgbClr val="4472C4">
                    <a:lumMod val="50000"/>
                  </a:srgbClr>
                </a:solidFill>
                <a:latin typeface="Arial"/>
                <a:cs typeface="Arial"/>
              </a:rPr>
              <a:t> part of EMECA/UFI, creating synergies with national IP Offices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dirty="0">
              <a:solidFill>
                <a:srgbClr val="4472C4">
                  <a:lumMod val="50000"/>
                </a:srgbClr>
              </a:solidFill>
              <a:latin typeface="Arial"/>
              <a:cs typeface="Arial"/>
            </a:endParaRPr>
          </a:p>
        </p:txBody>
      </p:sp>
      <p:sp>
        <p:nvSpPr>
          <p:cNvPr id="4" name="Slide Number Placeholder 3"/>
          <p:cNvSpPr>
            <a:spLocks noGrp="1"/>
          </p:cNvSpPr>
          <p:nvPr>
            <p:ph type="sldNum" sz="quarter" idx="5"/>
          </p:nvPr>
        </p:nvSpPr>
        <p:spPr/>
        <p:txBody>
          <a:bodyPr/>
          <a:lstStyle/>
          <a:p>
            <a:fld id="{4B2FFAC4-F491-444A-BEE7-57397B6FB5C7}" type="slidenum">
              <a:rPr lang="en-IE" smtClean="0"/>
              <a:t>11</a:t>
            </a:fld>
            <a:endParaRPr lang="en-IE"/>
          </a:p>
        </p:txBody>
      </p:sp>
    </p:spTree>
    <p:extLst>
      <p:ext uri="{BB962C8B-B14F-4D97-AF65-F5344CB8AC3E}">
        <p14:creationId xmlns:p14="http://schemas.microsoft.com/office/powerpoint/2010/main" val="24939761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ctr">
              <a:spcBef>
                <a:spcPts val="0"/>
              </a:spcBef>
              <a:spcAft>
                <a:spcPts val="0"/>
              </a:spcAft>
            </a:pPr>
            <a:r>
              <a:rPr lang="en-US" sz="1800" b="1" dirty="0">
                <a:effectLst/>
                <a:latin typeface="Arial" panose="020B0604020202020204" pitchFamily="34" charset="0"/>
                <a:ea typeface="Calibri" panose="020F0502020204030204" pitchFamily="34" charset="0"/>
              </a:rPr>
              <a:t>Pilot with EMECA Members</a:t>
            </a:r>
            <a:r>
              <a:rPr lang="en-US" sz="1800" dirty="0">
                <a:effectLst/>
                <a:latin typeface="Arial" panose="020B0604020202020204" pitchFamily="34" charset="0"/>
                <a:ea typeface="Calibri" panose="020F0502020204030204" pitchFamily="34" charset="0"/>
              </a:rPr>
              <a:t>: Fiera Milano (IT), Fiera Rimini (IT), Fira Barcelona (ES) and Bilbao Exhibition Centre (ES)</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b="1" dirty="0">
                <a:effectLst/>
                <a:latin typeface="Arial" panose="020B0604020202020204" pitchFamily="34" charset="0"/>
                <a:ea typeface="Calibri" panose="020F0502020204030204" pitchFamily="34" charset="0"/>
              </a:rPr>
              <a:t>Objective</a:t>
            </a:r>
            <a:r>
              <a:rPr lang="en-US" sz="1800" dirty="0">
                <a:effectLst/>
                <a:latin typeface="Arial" panose="020B0604020202020204" pitchFamily="34" charset="0"/>
                <a:ea typeface="Calibri" panose="020F0502020204030204" pitchFamily="34" charset="0"/>
              </a:rPr>
              <a:t>: to support exhibitors before trade fair events</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b="1" dirty="0">
                <a:effectLst/>
                <a:latin typeface="Arial" panose="020B0604020202020204" pitchFamily="34" charset="0"/>
                <a:ea typeface="Calibri" panose="020F0502020204030204" pitchFamily="34" charset="0"/>
              </a:rPr>
              <a:t>Type of communication activities/materials</a:t>
            </a:r>
            <a:r>
              <a:rPr lang="en-US" sz="1800" dirty="0">
                <a:effectLst/>
                <a:latin typeface="Arial" panose="020B0604020202020204" pitchFamily="34" charset="0"/>
                <a:ea typeface="Calibri" panose="020F0502020204030204" pitchFamily="34" charset="0"/>
              </a:rPr>
              <a:t>: IP section implemented in trade fair’s website section for “exhibitors only”, video to promote </a:t>
            </a:r>
            <a:r>
              <a:rPr lang="en-US" sz="1800" dirty="0" err="1">
                <a:effectLst/>
                <a:latin typeface="Arial" panose="020B0604020202020204" pitchFamily="34" charset="0"/>
                <a:ea typeface="Calibri" panose="020F0502020204030204" pitchFamily="34" charset="0"/>
              </a:rPr>
              <a:t>SMEfund</a:t>
            </a:r>
            <a:r>
              <a:rPr lang="en-US" sz="1800" dirty="0">
                <a:effectLst/>
                <a:latin typeface="Arial" panose="020B0604020202020204" pitchFamily="34" charset="0"/>
                <a:ea typeface="Calibri" panose="020F0502020204030204" pitchFamily="34" charset="0"/>
              </a:rPr>
              <a:t> displayed on fair screens, direct mail campaign to exhibitors, newsletter articles, banners. Communication materials are implemented in national language and in EN</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b="1" dirty="0">
                <a:effectLst/>
                <a:latin typeface="Arial" panose="020B0604020202020204" pitchFamily="34" charset="0"/>
                <a:ea typeface="Calibri" panose="020F0502020204030204" pitchFamily="34" charset="0"/>
              </a:rPr>
              <a:t>Methodology</a:t>
            </a:r>
            <a:r>
              <a:rPr lang="en-US" sz="1800" dirty="0">
                <a:effectLst/>
                <a:latin typeface="Arial" panose="020B0604020202020204" pitchFamily="34" charset="0"/>
                <a:ea typeface="Calibri" panose="020F0502020204030204" pitchFamily="34" charset="0"/>
              </a:rPr>
              <a:t>: Full collaboration with national IP Offices to implement communication activities</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 </a:t>
            </a:r>
            <a:endParaRPr lang="en-US"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Arial" panose="020B0604020202020204" pitchFamily="34" charset="0"/>
              <a:buChar char="-"/>
            </a:pPr>
            <a:r>
              <a:rPr lang="en-US" sz="1800" b="1" dirty="0">
                <a:effectLst/>
                <a:latin typeface="Arial" panose="020B0604020202020204" pitchFamily="34" charset="0"/>
                <a:ea typeface="Times New Roman" panose="02020603050405020304" pitchFamily="18" charset="0"/>
              </a:rPr>
              <a:t>Activities implemented in Q1:</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Fiera Rimini: “Vicenza Oro” trade fair (jewelry sector)  - implementation of a dedicated IP section (Design) in fair organizer website + news article. 1300 exhibitors</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Fiera Milano: </a:t>
            </a:r>
            <a:endParaRPr lang="en-US"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Arial" panose="020B0604020202020204" pitchFamily="34" charset="0"/>
              <a:buChar char="-"/>
            </a:pPr>
            <a:r>
              <a:rPr lang="en-US" sz="1800" dirty="0">
                <a:effectLst/>
                <a:latin typeface="Arial" panose="020B0604020202020204" pitchFamily="34" charset="0"/>
                <a:ea typeface="Times New Roman" panose="02020603050405020304" pitchFamily="18" charset="0"/>
              </a:rPr>
              <a:t> “Salone del Mobile (furniture) implementation of a dedicated IP section (Design) in fair organizer website + ad hoc mail campaign sent to exhibitors - 1300 exhibitors</a:t>
            </a:r>
            <a:endParaRPr lang="en-US"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Arial" panose="020B0604020202020204" pitchFamily="34" charset="0"/>
              <a:buChar char="-"/>
            </a:pPr>
            <a:r>
              <a:rPr lang="en-US" sz="1800" dirty="0">
                <a:effectLst/>
                <a:latin typeface="Arial" panose="020B0604020202020204" pitchFamily="34" charset="0"/>
                <a:ea typeface="Times New Roman" panose="02020603050405020304" pitchFamily="18" charset="0"/>
              </a:rPr>
              <a:t>MCE Beyond Comfort: video to promote </a:t>
            </a:r>
            <a:r>
              <a:rPr lang="en-US" sz="1800" dirty="0" err="1">
                <a:effectLst/>
                <a:latin typeface="Arial" panose="020B0604020202020204" pitchFamily="34" charset="0"/>
                <a:ea typeface="Times New Roman" panose="02020603050405020304" pitchFamily="18" charset="0"/>
              </a:rPr>
              <a:t>SMEfund</a:t>
            </a:r>
            <a:r>
              <a:rPr lang="en-US" sz="1800" dirty="0">
                <a:effectLst/>
                <a:latin typeface="Arial" panose="020B0604020202020204" pitchFamily="34" charset="0"/>
                <a:ea typeface="Times New Roman" panose="02020603050405020304" pitchFamily="18" charset="0"/>
              </a:rPr>
              <a:t> and Italian IP measures displayed in main Fiera Milano avenue (big screens)  + </a:t>
            </a:r>
            <a:r>
              <a:rPr lang="en-US" sz="1800" dirty="0" err="1">
                <a:effectLst/>
                <a:latin typeface="Arial" panose="020B0604020202020204" pitchFamily="34" charset="0"/>
                <a:ea typeface="Times New Roman" panose="02020603050405020304" pitchFamily="18" charset="0"/>
              </a:rPr>
              <a:t>newarticle</a:t>
            </a:r>
            <a:r>
              <a:rPr lang="en-US" sz="1800" dirty="0">
                <a:effectLst/>
                <a:latin typeface="Arial" panose="020B0604020202020204" pitchFamily="34" charset="0"/>
                <a:ea typeface="Times New Roman" panose="02020603050405020304" pitchFamily="18" charset="0"/>
              </a:rPr>
              <a:t> shared to exhibitors – 1700 exhibitors.</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 </a:t>
            </a:r>
            <a:endParaRPr lang="en-US"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Arial" panose="020B0604020202020204" pitchFamily="34" charset="0"/>
              <a:buChar char="-"/>
            </a:pPr>
            <a:r>
              <a:rPr lang="en-US" sz="1800" b="1" dirty="0">
                <a:effectLst/>
                <a:latin typeface="Arial" panose="020B0604020202020204" pitchFamily="34" charset="0"/>
                <a:ea typeface="Times New Roman" panose="02020603050405020304" pitchFamily="18" charset="0"/>
              </a:rPr>
              <a:t>Forecasted in 2024:</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b="1" dirty="0">
                <a:effectLst/>
                <a:latin typeface="Arial" panose="020B0604020202020204" pitchFamily="34" charset="0"/>
                <a:ea typeface="Calibri" panose="020F0502020204030204" pitchFamily="34" charset="0"/>
              </a:rPr>
              <a:t>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The Team is now replicating the approach with Fira Barcelona and Bilbao (2 fair events each)</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 </a:t>
            </a:r>
            <a:endParaRPr lang="en-US"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Arial" panose="020B0604020202020204" pitchFamily="34" charset="0"/>
              <a:buChar char="-"/>
            </a:pPr>
            <a:r>
              <a:rPr lang="en-US" sz="1800" dirty="0">
                <a:effectLst/>
                <a:latin typeface="Arial" panose="020B0604020202020204" pitchFamily="34" charset="0"/>
                <a:ea typeface="Times New Roman" panose="02020603050405020304" pitchFamily="18" charset="0"/>
              </a:rPr>
              <a:t>Fiera Milano : Promotion of the </a:t>
            </a:r>
            <a:r>
              <a:rPr lang="en-US" sz="1800" dirty="0" err="1">
                <a:effectLst/>
                <a:latin typeface="Arial" panose="020B0604020202020204" pitchFamily="34" charset="0"/>
                <a:ea typeface="Times New Roman" panose="02020603050405020304" pitchFamily="18" charset="0"/>
              </a:rPr>
              <a:t>SMEfund</a:t>
            </a:r>
            <a:r>
              <a:rPr lang="en-US" sz="1800" dirty="0">
                <a:effectLst/>
                <a:latin typeface="Arial" panose="020B0604020202020204" pitchFamily="34" charset="0"/>
                <a:ea typeface="Times New Roman" panose="02020603050405020304" pitchFamily="18" charset="0"/>
              </a:rPr>
              <a:t> video in 10 trade fairs organized by Fiera Milano (in big screen) + news article for each event</a:t>
            </a:r>
            <a:endParaRPr lang="en-US"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Arial" panose="020B0604020202020204" pitchFamily="34" charset="0"/>
              <a:buChar char="-"/>
            </a:pPr>
            <a:r>
              <a:rPr lang="en-US" sz="1800" dirty="0">
                <a:effectLst/>
                <a:latin typeface="Arial" panose="020B0604020202020204" pitchFamily="34" charset="0"/>
                <a:ea typeface="Times New Roman" panose="02020603050405020304" pitchFamily="18" charset="0"/>
              </a:rPr>
              <a:t>Fiera Rimini: dedicated IP section to be implemented in a 2</a:t>
            </a:r>
            <a:r>
              <a:rPr lang="en-US" sz="1800" baseline="30000" dirty="0">
                <a:effectLst/>
                <a:latin typeface="Arial" panose="020B0604020202020204" pitchFamily="34" charset="0"/>
                <a:ea typeface="Times New Roman" panose="02020603050405020304" pitchFamily="18" charset="0"/>
              </a:rPr>
              <a:t>nd</a:t>
            </a:r>
            <a:r>
              <a:rPr lang="en-US" sz="1800" dirty="0">
                <a:effectLst/>
                <a:latin typeface="Arial" panose="020B0604020202020204" pitchFamily="34" charset="0"/>
                <a:ea typeface="Times New Roman" panose="02020603050405020304" pitchFamily="18" charset="0"/>
              </a:rPr>
              <a:t> fair event (ECO mondo – on </a:t>
            </a:r>
            <a:r>
              <a:rPr lang="en-US" sz="1800" dirty="0" err="1">
                <a:effectLst/>
                <a:latin typeface="Arial" panose="020B0604020202020204" pitchFamily="34" charset="0"/>
                <a:ea typeface="Times New Roman" panose="02020603050405020304" pitchFamily="18" charset="0"/>
              </a:rPr>
              <a:t>ecoinnovations</a:t>
            </a:r>
            <a:r>
              <a:rPr lang="en-US" sz="1800" dirty="0">
                <a:effectLst/>
                <a:latin typeface="Arial" panose="020B0604020202020204" pitchFamily="34" charset="0"/>
                <a:ea typeface="Times New Roman" panose="02020603050405020304" pitchFamily="18" charset="0"/>
              </a:rPr>
              <a:t>)</a:t>
            </a:r>
            <a:endParaRPr lang="en-US"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Arial" panose="020B0604020202020204" pitchFamily="34" charset="0"/>
              <a:buChar char="-"/>
            </a:pPr>
            <a:r>
              <a:rPr lang="es-ES" sz="1800" dirty="0" err="1">
                <a:effectLst/>
                <a:latin typeface="Arial" panose="020B0604020202020204" pitchFamily="34" charset="0"/>
                <a:ea typeface="Times New Roman" panose="02020603050405020304" pitchFamily="18" charset="0"/>
              </a:rPr>
              <a:t>Fira</a:t>
            </a:r>
            <a:r>
              <a:rPr lang="es-ES" sz="1800" dirty="0">
                <a:effectLst/>
                <a:latin typeface="Arial" panose="020B0604020202020204" pitchFamily="34" charset="0"/>
                <a:ea typeface="Times New Roman" panose="02020603050405020304" pitchFamily="18" charset="0"/>
              </a:rPr>
              <a:t> Barcelona “</a:t>
            </a:r>
            <a:r>
              <a:rPr lang="es-ES" sz="1800" dirty="0" err="1">
                <a:effectLst/>
                <a:latin typeface="Arial" panose="020B0604020202020204" pitchFamily="34" charset="0"/>
                <a:ea typeface="Times New Roman" panose="02020603050405020304" pitchFamily="18" charset="0"/>
              </a:rPr>
              <a:t>Hispack</a:t>
            </a:r>
            <a:r>
              <a:rPr lang="es-ES" sz="1800" dirty="0">
                <a:effectLst/>
                <a:latin typeface="Arial" panose="020B0604020202020204" pitchFamily="34" charset="0"/>
                <a:ea typeface="Times New Roman" panose="02020603050405020304" pitchFamily="18" charset="0"/>
              </a:rPr>
              <a:t> (</a:t>
            </a:r>
            <a:r>
              <a:rPr lang="es-ES" sz="1800" dirty="0" err="1">
                <a:effectLst/>
                <a:latin typeface="Arial" panose="020B0604020202020204" pitchFamily="34" charset="0"/>
                <a:ea typeface="Times New Roman" panose="02020603050405020304" pitchFamily="18" charset="0"/>
              </a:rPr>
              <a:t>Packaging</a:t>
            </a:r>
            <a:r>
              <a:rPr lang="es-ES" sz="1800" dirty="0">
                <a:effectLst/>
                <a:latin typeface="Arial" panose="020B0604020202020204" pitchFamily="34" charset="0"/>
                <a:ea typeface="Times New Roman" panose="02020603050405020304" pitchFamily="18" charset="0"/>
              </a:rPr>
              <a:t>) – May </a:t>
            </a:r>
            <a:r>
              <a:rPr lang="es-ES" sz="1800" dirty="0" err="1">
                <a:effectLst/>
                <a:latin typeface="Arial" panose="020B0604020202020204" pitchFamily="34" charset="0"/>
                <a:ea typeface="Times New Roman" panose="02020603050405020304" pitchFamily="18" charset="0"/>
              </a:rPr>
              <a:t>Exhibitors</a:t>
            </a:r>
            <a:r>
              <a:rPr lang="es-ES" sz="1800" dirty="0">
                <a:effectLst/>
                <a:latin typeface="Arial" panose="020B0604020202020204" pitchFamily="34" charset="0"/>
                <a:ea typeface="Times New Roman" panose="02020603050405020304" pitchFamily="18" charset="0"/>
              </a:rPr>
              <a:t> 720</a:t>
            </a:r>
            <a:endParaRPr lang="en-US"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Arial" panose="020B0604020202020204" pitchFamily="34" charset="0"/>
              <a:buChar char="-"/>
            </a:pPr>
            <a:r>
              <a:rPr lang="es-ES" sz="1800" dirty="0">
                <a:effectLst/>
                <a:latin typeface="Arial" panose="020B0604020202020204" pitchFamily="34" charset="0"/>
                <a:ea typeface="Times New Roman" panose="02020603050405020304" pitchFamily="18" charset="0"/>
              </a:rPr>
              <a:t>Bilbao “Máquina-Herramienta y Fabricación </a:t>
            </a:r>
            <a:r>
              <a:rPr lang="es-ES" sz="1800" dirty="0" err="1">
                <a:effectLst/>
                <a:latin typeface="Arial" panose="020B0604020202020204" pitchFamily="34" charset="0"/>
                <a:ea typeface="Times New Roman" panose="02020603050405020304" pitchFamily="18" charset="0"/>
              </a:rPr>
              <a:t>Machinery</a:t>
            </a:r>
            <a:r>
              <a:rPr lang="es-ES" sz="1800" dirty="0">
                <a:effectLst/>
                <a:latin typeface="Arial" panose="020B0604020202020204" pitchFamily="34" charset="0"/>
                <a:ea typeface="Times New Roman" panose="02020603050405020304" pitchFamily="18" charset="0"/>
              </a:rPr>
              <a:t>” – 937</a:t>
            </a:r>
            <a:endParaRPr lang="en-US" sz="1800" dirty="0">
              <a:effectLst/>
              <a:latin typeface="Calibri" panose="020F0502020204030204" pitchFamily="34" charset="0"/>
              <a:ea typeface="Calibri" panose="020F0502020204030204" pitchFamily="34" charset="0"/>
            </a:endParaRPr>
          </a:p>
          <a:p>
            <a:pPr marL="457200" marR="0">
              <a:spcBef>
                <a:spcPts val="0"/>
              </a:spcBef>
              <a:spcAft>
                <a:spcPts val="0"/>
              </a:spcAft>
            </a:pPr>
            <a:r>
              <a:rPr lang="es-ES" sz="1800" dirty="0">
                <a:effectLst/>
                <a:latin typeface="Arial" panose="020B0604020202020204" pitchFamily="34" charset="0"/>
                <a:ea typeface="Calibri" panose="020F0502020204030204" pitchFamily="34" charset="0"/>
              </a:rPr>
              <a:t>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In total for ’24, we could estimate to have been able to implement 14 awareness raising initiatives to support up to 10.000 exhibitors.</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Arial" panose="020B0604020202020204" pitchFamily="34" charset="0"/>
                <a:ea typeface="Calibri" panose="020F0502020204030204" pitchFamily="34" charset="0"/>
              </a:rPr>
              <a:t>In ’24, we would like to expand the pilot with 2 German fairs + 1 in Italy (Bologna) + 1 in Spain (Madrid / Valencia).</a:t>
            </a:r>
            <a:endParaRPr lang="en-US" sz="1800" dirty="0">
              <a:effectLst/>
              <a:latin typeface="Calibri" panose="020F0502020204030204" pitchFamily="34" charset="0"/>
              <a:ea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dirty="0">
              <a:solidFill>
                <a:srgbClr val="4472C4">
                  <a:lumMod val="50000"/>
                </a:srgbClr>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dirty="0">
                <a:solidFill>
                  <a:srgbClr val="4472C4">
                    <a:lumMod val="50000"/>
                  </a:srgbClr>
                </a:solidFill>
                <a:latin typeface="Arial"/>
                <a:cs typeface="Arial"/>
              </a:rPr>
              <a:t>EUIPO aims to support </a:t>
            </a:r>
            <a:r>
              <a:rPr lang="en-US" sz="1200" b="0" dirty="0" err="1">
                <a:solidFill>
                  <a:srgbClr val="4472C4">
                    <a:lumMod val="50000"/>
                  </a:srgbClr>
                </a:solidFill>
                <a:latin typeface="Arial"/>
                <a:cs typeface="Arial"/>
              </a:rPr>
              <a:t>tradefairs</a:t>
            </a:r>
            <a:r>
              <a:rPr lang="en-US" sz="1200" b="0" dirty="0">
                <a:solidFill>
                  <a:srgbClr val="4472C4">
                    <a:lumMod val="50000"/>
                  </a:srgbClr>
                </a:solidFill>
                <a:latin typeface="Arial"/>
                <a:cs typeface="Arial"/>
              </a:rPr>
              <a:t> part of EMECA/UFI, creating synergies with national IP Offices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dirty="0">
              <a:solidFill>
                <a:srgbClr val="4472C4">
                  <a:lumMod val="50000"/>
                </a:srgbClr>
              </a:solidFill>
              <a:latin typeface="Arial"/>
              <a:cs typeface="Arial"/>
            </a:endParaRPr>
          </a:p>
        </p:txBody>
      </p:sp>
      <p:sp>
        <p:nvSpPr>
          <p:cNvPr id="4" name="Slide Number Placeholder 3"/>
          <p:cNvSpPr>
            <a:spLocks noGrp="1"/>
          </p:cNvSpPr>
          <p:nvPr>
            <p:ph type="sldNum" sz="quarter" idx="5"/>
          </p:nvPr>
        </p:nvSpPr>
        <p:spPr/>
        <p:txBody>
          <a:bodyPr/>
          <a:lstStyle/>
          <a:p>
            <a:fld id="{4B2FFAC4-F491-444A-BEE7-57397B6FB5C7}" type="slidenum">
              <a:rPr lang="en-IE" smtClean="0"/>
              <a:t>12</a:t>
            </a:fld>
            <a:endParaRPr lang="en-IE"/>
          </a:p>
        </p:txBody>
      </p:sp>
    </p:spTree>
    <p:extLst>
      <p:ext uri="{BB962C8B-B14F-4D97-AF65-F5344CB8AC3E}">
        <p14:creationId xmlns:p14="http://schemas.microsoft.com/office/powerpoint/2010/main" val="17679826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Master" Target="../slideMasters/slideMaster2.xml"/><Relationship Id="rId5" Type="http://schemas.openxmlformats.org/officeDocument/2006/relationships/image" Target="../media/image13.jpeg"/><Relationship Id="rId4" Type="http://schemas.openxmlformats.org/officeDocument/2006/relationships/image" Target="../media/image12.jpe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B1F135-358E-5A61-80AC-0601E5ABAB73}"/>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BE"/>
          </a:p>
        </p:txBody>
      </p:sp>
      <p:sp>
        <p:nvSpPr>
          <p:cNvPr id="3" name="Sous-titre 2">
            <a:extLst>
              <a:ext uri="{FF2B5EF4-FFF2-40B4-BE49-F238E27FC236}">
                <a16:creationId xmlns:a16="http://schemas.microsoft.com/office/drawing/2014/main" id="{EC96DA88-394E-13E2-66FA-B19401BB87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78B56F6B-280B-4C22-CCE6-3CA8E15A0A94}"/>
              </a:ext>
            </a:extLst>
          </p:cNvPr>
          <p:cNvSpPr>
            <a:spLocks noGrp="1"/>
          </p:cNvSpPr>
          <p:nvPr>
            <p:ph type="dt" sz="half" idx="10"/>
          </p:nvPr>
        </p:nvSpPr>
        <p:spPr/>
        <p:txBody>
          <a:bodyPr/>
          <a:lstStyle/>
          <a:p>
            <a:fld id="{53C77767-1FBE-45F2-A6AA-30E93CE0FA63}" type="datetimeFigureOut">
              <a:rPr lang="fr-BE" smtClean="0"/>
              <a:t>17-04-24</a:t>
            </a:fld>
            <a:endParaRPr lang="fr-BE"/>
          </a:p>
        </p:txBody>
      </p:sp>
      <p:sp>
        <p:nvSpPr>
          <p:cNvPr id="5" name="Espace réservé du pied de page 4">
            <a:extLst>
              <a:ext uri="{FF2B5EF4-FFF2-40B4-BE49-F238E27FC236}">
                <a16:creationId xmlns:a16="http://schemas.microsoft.com/office/drawing/2014/main" id="{6FCC3A99-0030-59E6-C780-CF4D6D9217F5}"/>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AF433CC5-4E1E-CF3F-49A6-1036BE7927C8}"/>
              </a:ext>
            </a:extLst>
          </p:cNvPr>
          <p:cNvSpPr>
            <a:spLocks noGrp="1"/>
          </p:cNvSpPr>
          <p:nvPr>
            <p:ph type="sldNum" sz="quarter" idx="12"/>
          </p:nvPr>
        </p:nvSpPr>
        <p:spPr/>
        <p:txBody>
          <a:bodyPr/>
          <a:lstStyle/>
          <a:p>
            <a:fld id="{67ED1FC0-8219-48EC-A5D8-6462E8B92A89}" type="slidenum">
              <a:rPr lang="fr-BE" smtClean="0"/>
              <a:t>‹#›</a:t>
            </a:fld>
            <a:endParaRPr lang="fr-BE"/>
          </a:p>
        </p:txBody>
      </p:sp>
    </p:spTree>
    <p:extLst>
      <p:ext uri="{BB962C8B-B14F-4D97-AF65-F5344CB8AC3E}">
        <p14:creationId xmlns:p14="http://schemas.microsoft.com/office/powerpoint/2010/main" val="4181170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BD7E942-0672-924C-8457-412E1AE3D51A}"/>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858BF24C-A727-247D-2E39-4CC8A651E06D}"/>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996F63D6-048C-C453-FE22-E33283320FEF}"/>
              </a:ext>
            </a:extLst>
          </p:cNvPr>
          <p:cNvSpPr>
            <a:spLocks noGrp="1"/>
          </p:cNvSpPr>
          <p:nvPr>
            <p:ph type="dt" sz="half" idx="10"/>
          </p:nvPr>
        </p:nvSpPr>
        <p:spPr/>
        <p:txBody>
          <a:bodyPr/>
          <a:lstStyle/>
          <a:p>
            <a:fld id="{53C77767-1FBE-45F2-A6AA-30E93CE0FA63}" type="datetimeFigureOut">
              <a:rPr lang="fr-BE" smtClean="0"/>
              <a:t>17-04-24</a:t>
            </a:fld>
            <a:endParaRPr lang="fr-BE"/>
          </a:p>
        </p:txBody>
      </p:sp>
      <p:sp>
        <p:nvSpPr>
          <p:cNvPr id="5" name="Espace réservé du pied de page 4">
            <a:extLst>
              <a:ext uri="{FF2B5EF4-FFF2-40B4-BE49-F238E27FC236}">
                <a16:creationId xmlns:a16="http://schemas.microsoft.com/office/drawing/2014/main" id="{718A6CAE-F612-0321-0F2F-610EAAC7E014}"/>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DB1E7576-C222-7760-2544-175661F7E901}"/>
              </a:ext>
            </a:extLst>
          </p:cNvPr>
          <p:cNvSpPr>
            <a:spLocks noGrp="1"/>
          </p:cNvSpPr>
          <p:nvPr>
            <p:ph type="sldNum" sz="quarter" idx="12"/>
          </p:nvPr>
        </p:nvSpPr>
        <p:spPr/>
        <p:txBody>
          <a:bodyPr/>
          <a:lstStyle/>
          <a:p>
            <a:fld id="{67ED1FC0-8219-48EC-A5D8-6462E8B92A89}" type="slidenum">
              <a:rPr lang="fr-BE" smtClean="0"/>
              <a:t>‹#›</a:t>
            </a:fld>
            <a:endParaRPr lang="fr-BE"/>
          </a:p>
        </p:txBody>
      </p:sp>
    </p:spTree>
    <p:extLst>
      <p:ext uri="{BB962C8B-B14F-4D97-AF65-F5344CB8AC3E}">
        <p14:creationId xmlns:p14="http://schemas.microsoft.com/office/powerpoint/2010/main" val="761589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8A6B76-8D1A-85D9-29D6-7F2021F3E01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AED0A19F-CC6F-2480-72FC-34EF421B6A0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EF64053E-7636-E306-4C92-6B060D2D31DA}"/>
              </a:ext>
            </a:extLst>
          </p:cNvPr>
          <p:cNvSpPr>
            <a:spLocks noGrp="1"/>
          </p:cNvSpPr>
          <p:nvPr>
            <p:ph type="dt" sz="half" idx="10"/>
          </p:nvPr>
        </p:nvSpPr>
        <p:spPr/>
        <p:txBody>
          <a:bodyPr/>
          <a:lstStyle/>
          <a:p>
            <a:fld id="{53C77767-1FBE-45F2-A6AA-30E93CE0FA63}" type="datetimeFigureOut">
              <a:rPr lang="fr-BE" smtClean="0"/>
              <a:t>17-04-24</a:t>
            </a:fld>
            <a:endParaRPr lang="fr-BE"/>
          </a:p>
        </p:txBody>
      </p:sp>
      <p:sp>
        <p:nvSpPr>
          <p:cNvPr id="5" name="Espace réservé du pied de page 4">
            <a:extLst>
              <a:ext uri="{FF2B5EF4-FFF2-40B4-BE49-F238E27FC236}">
                <a16:creationId xmlns:a16="http://schemas.microsoft.com/office/drawing/2014/main" id="{6B995DD3-96AD-C18F-2E50-37FA5EDBE8C1}"/>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0C336A85-9513-EE6B-E02E-C1C26CC6D137}"/>
              </a:ext>
            </a:extLst>
          </p:cNvPr>
          <p:cNvSpPr>
            <a:spLocks noGrp="1"/>
          </p:cNvSpPr>
          <p:nvPr>
            <p:ph type="sldNum" sz="quarter" idx="12"/>
          </p:nvPr>
        </p:nvSpPr>
        <p:spPr/>
        <p:txBody>
          <a:bodyPr/>
          <a:lstStyle/>
          <a:p>
            <a:fld id="{67ED1FC0-8219-48EC-A5D8-6462E8B92A89}" type="slidenum">
              <a:rPr lang="fr-BE" smtClean="0"/>
              <a:t>‹#›</a:t>
            </a:fld>
            <a:endParaRPr lang="fr-BE"/>
          </a:p>
        </p:txBody>
      </p:sp>
    </p:spTree>
    <p:extLst>
      <p:ext uri="{BB962C8B-B14F-4D97-AF65-F5344CB8AC3E}">
        <p14:creationId xmlns:p14="http://schemas.microsoft.com/office/powerpoint/2010/main" val="14521009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80ABE5-86F7-4EE8-49AE-B933A9C88C49}"/>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D0F15C39-0977-04AF-B362-3A5018C378B6}"/>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EFFB802E-FB37-237A-6885-18C4D26C3BCE}"/>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6F9FCBD3-9DA1-AF24-73BF-C1B623D066CD}"/>
              </a:ext>
            </a:extLst>
          </p:cNvPr>
          <p:cNvSpPr>
            <a:spLocks noGrp="1"/>
          </p:cNvSpPr>
          <p:nvPr>
            <p:ph type="dt" sz="half" idx="10"/>
          </p:nvPr>
        </p:nvSpPr>
        <p:spPr/>
        <p:txBody>
          <a:bodyPr/>
          <a:lstStyle/>
          <a:p>
            <a:fld id="{53C77767-1FBE-45F2-A6AA-30E93CE0FA63}" type="datetimeFigureOut">
              <a:rPr lang="fr-BE" smtClean="0"/>
              <a:t>17-04-24</a:t>
            </a:fld>
            <a:endParaRPr lang="fr-BE"/>
          </a:p>
        </p:txBody>
      </p:sp>
      <p:sp>
        <p:nvSpPr>
          <p:cNvPr id="6" name="Espace réservé du pied de page 5">
            <a:extLst>
              <a:ext uri="{FF2B5EF4-FFF2-40B4-BE49-F238E27FC236}">
                <a16:creationId xmlns:a16="http://schemas.microsoft.com/office/drawing/2014/main" id="{7E29DA57-FB9D-E125-D0E0-55E6383EB61A}"/>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51EEC668-69E4-9C51-E693-40357FFFA034}"/>
              </a:ext>
            </a:extLst>
          </p:cNvPr>
          <p:cNvSpPr>
            <a:spLocks noGrp="1"/>
          </p:cNvSpPr>
          <p:nvPr>
            <p:ph type="sldNum" sz="quarter" idx="12"/>
          </p:nvPr>
        </p:nvSpPr>
        <p:spPr/>
        <p:txBody>
          <a:bodyPr/>
          <a:lstStyle/>
          <a:p>
            <a:fld id="{67ED1FC0-8219-48EC-A5D8-6462E8B92A89}" type="slidenum">
              <a:rPr lang="fr-BE" smtClean="0"/>
              <a:t>‹#›</a:t>
            </a:fld>
            <a:endParaRPr lang="fr-BE"/>
          </a:p>
        </p:txBody>
      </p:sp>
    </p:spTree>
    <p:extLst>
      <p:ext uri="{BB962C8B-B14F-4D97-AF65-F5344CB8AC3E}">
        <p14:creationId xmlns:p14="http://schemas.microsoft.com/office/powerpoint/2010/main" val="28145463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A01CBC-7F82-3D34-906B-9FA18B8495AF}"/>
              </a:ext>
            </a:extLst>
          </p:cNvPr>
          <p:cNvSpPr>
            <a:spLocks noGrp="1"/>
          </p:cNvSpPr>
          <p:nvPr>
            <p:ph type="title"/>
          </p:nvPr>
        </p:nvSpPr>
        <p:spPr>
          <a:xfrm>
            <a:off x="839788" y="365125"/>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0D3484AC-87D8-3FC5-D528-68B9A6E4CB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670BEF7E-307F-0C70-9AEB-C5171C102D7A}"/>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C45E8F7A-D9C9-8899-2755-B28A183B639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17357185-08A3-9268-216B-2BC357437731}"/>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99DCD8B5-056F-B49E-6495-EA60CB96DEBB}"/>
              </a:ext>
            </a:extLst>
          </p:cNvPr>
          <p:cNvSpPr>
            <a:spLocks noGrp="1"/>
          </p:cNvSpPr>
          <p:nvPr>
            <p:ph type="dt" sz="half" idx="10"/>
          </p:nvPr>
        </p:nvSpPr>
        <p:spPr/>
        <p:txBody>
          <a:bodyPr/>
          <a:lstStyle/>
          <a:p>
            <a:fld id="{53C77767-1FBE-45F2-A6AA-30E93CE0FA63}" type="datetimeFigureOut">
              <a:rPr lang="fr-BE" smtClean="0"/>
              <a:t>17-04-24</a:t>
            </a:fld>
            <a:endParaRPr lang="fr-BE"/>
          </a:p>
        </p:txBody>
      </p:sp>
      <p:sp>
        <p:nvSpPr>
          <p:cNvPr id="8" name="Espace réservé du pied de page 7">
            <a:extLst>
              <a:ext uri="{FF2B5EF4-FFF2-40B4-BE49-F238E27FC236}">
                <a16:creationId xmlns:a16="http://schemas.microsoft.com/office/drawing/2014/main" id="{5F904284-3926-B486-288D-F26C3FC2BA0D}"/>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id="{4F3850E6-A9E5-CCB8-5603-A78A91B13A76}"/>
              </a:ext>
            </a:extLst>
          </p:cNvPr>
          <p:cNvSpPr>
            <a:spLocks noGrp="1"/>
          </p:cNvSpPr>
          <p:nvPr>
            <p:ph type="sldNum" sz="quarter" idx="12"/>
          </p:nvPr>
        </p:nvSpPr>
        <p:spPr/>
        <p:txBody>
          <a:bodyPr/>
          <a:lstStyle/>
          <a:p>
            <a:fld id="{67ED1FC0-8219-48EC-A5D8-6462E8B92A89}" type="slidenum">
              <a:rPr lang="fr-BE" smtClean="0"/>
              <a:t>‹#›</a:t>
            </a:fld>
            <a:endParaRPr lang="fr-BE"/>
          </a:p>
        </p:txBody>
      </p:sp>
    </p:spTree>
    <p:extLst>
      <p:ext uri="{BB962C8B-B14F-4D97-AF65-F5344CB8AC3E}">
        <p14:creationId xmlns:p14="http://schemas.microsoft.com/office/powerpoint/2010/main" val="27935769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7B5AE6D-AC4C-94E7-8C5F-4F15536EB652}"/>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10E95737-C0D6-BE95-FB45-7F9DA528B7A8}"/>
              </a:ext>
            </a:extLst>
          </p:cNvPr>
          <p:cNvSpPr>
            <a:spLocks noGrp="1"/>
          </p:cNvSpPr>
          <p:nvPr>
            <p:ph type="dt" sz="half" idx="10"/>
          </p:nvPr>
        </p:nvSpPr>
        <p:spPr/>
        <p:txBody>
          <a:bodyPr/>
          <a:lstStyle/>
          <a:p>
            <a:fld id="{53C77767-1FBE-45F2-A6AA-30E93CE0FA63}" type="datetimeFigureOut">
              <a:rPr lang="fr-BE" smtClean="0"/>
              <a:t>17-04-24</a:t>
            </a:fld>
            <a:endParaRPr lang="fr-BE"/>
          </a:p>
        </p:txBody>
      </p:sp>
      <p:sp>
        <p:nvSpPr>
          <p:cNvPr id="4" name="Espace réservé du pied de page 3">
            <a:extLst>
              <a:ext uri="{FF2B5EF4-FFF2-40B4-BE49-F238E27FC236}">
                <a16:creationId xmlns:a16="http://schemas.microsoft.com/office/drawing/2014/main" id="{D5621C67-26E0-2E2A-FB72-28AE688A1F3A}"/>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8E11E7DA-04E2-B19C-8A91-A8495FB52530}"/>
              </a:ext>
            </a:extLst>
          </p:cNvPr>
          <p:cNvSpPr>
            <a:spLocks noGrp="1"/>
          </p:cNvSpPr>
          <p:nvPr>
            <p:ph type="sldNum" sz="quarter" idx="12"/>
          </p:nvPr>
        </p:nvSpPr>
        <p:spPr/>
        <p:txBody>
          <a:bodyPr/>
          <a:lstStyle/>
          <a:p>
            <a:fld id="{67ED1FC0-8219-48EC-A5D8-6462E8B92A89}" type="slidenum">
              <a:rPr lang="fr-BE" smtClean="0"/>
              <a:t>‹#›</a:t>
            </a:fld>
            <a:endParaRPr lang="fr-BE"/>
          </a:p>
        </p:txBody>
      </p:sp>
    </p:spTree>
    <p:extLst>
      <p:ext uri="{BB962C8B-B14F-4D97-AF65-F5344CB8AC3E}">
        <p14:creationId xmlns:p14="http://schemas.microsoft.com/office/powerpoint/2010/main" val="3535479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F446DDE0-6D59-B9ED-9909-E01B210B938B}"/>
              </a:ext>
            </a:extLst>
          </p:cNvPr>
          <p:cNvSpPr>
            <a:spLocks noGrp="1"/>
          </p:cNvSpPr>
          <p:nvPr>
            <p:ph type="dt" sz="half" idx="10"/>
          </p:nvPr>
        </p:nvSpPr>
        <p:spPr/>
        <p:txBody>
          <a:bodyPr/>
          <a:lstStyle/>
          <a:p>
            <a:fld id="{53C77767-1FBE-45F2-A6AA-30E93CE0FA63}" type="datetimeFigureOut">
              <a:rPr lang="fr-BE" smtClean="0"/>
              <a:t>17-04-24</a:t>
            </a:fld>
            <a:endParaRPr lang="fr-BE"/>
          </a:p>
        </p:txBody>
      </p:sp>
      <p:sp>
        <p:nvSpPr>
          <p:cNvPr id="3" name="Espace réservé du pied de page 2">
            <a:extLst>
              <a:ext uri="{FF2B5EF4-FFF2-40B4-BE49-F238E27FC236}">
                <a16:creationId xmlns:a16="http://schemas.microsoft.com/office/drawing/2014/main" id="{1E849533-29EA-2DE5-EA6F-AA161D0914C2}"/>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4E322469-BB0E-D7C5-A6AF-976E37D3B368}"/>
              </a:ext>
            </a:extLst>
          </p:cNvPr>
          <p:cNvSpPr>
            <a:spLocks noGrp="1"/>
          </p:cNvSpPr>
          <p:nvPr>
            <p:ph type="sldNum" sz="quarter" idx="12"/>
          </p:nvPr>
        </p:nvSpPr>
        <p:spPr/>
        <p:txBody>
          <a:bodyPr/>
          <a:lstStyle/>
          <a:p>
            <a:fld id="{67ED1FC0-8219-48EC-A5D8-6462E8B92A89}" type="slidenum">
              <a:rPr lang="fr-BE" smtClean="0"/>
              <a:t>‹#›</a:t>
            </a:fld>
            <a:endParaRPr lang="fr-BE"/>
          </a:p>
        </p:txBody>
      </p:sp>
    </p:spTree>
    <p:extLst>
      <p:ext uri="{BB962C8B-B14F-4D97-AF65-F5344CB8AC3E}">
        <p14:creationId xmlns:p14="http://schemas.microsoft.com/office/powerpoint/2010/main" val="3180908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2E3571-56BE-6A53-5058-23216B873F0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DC7070ED-1750-5224-13EF-9FD0E86A50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25969943-23FC-8458-C1F2-1C905EF92B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05C9A7C-4967-13BA-4710-5A7D44A2B2D3}"/>
              </a:ext>
            </a:extLst>
          </p:cNvPr>
          <p:cNvSpPr>
            <a:spLocks noGrp="1"/>
          </p:cNvSpPr>
          <p:nvPr>
            <p:ph type="dt" sz="half" idx="10"/>
          </p:nvPr>
        </p:nvSpPr>
        <p:spPr/>
        <p:txBody>
          <a:bodyPr/>
          <a:lstStyle/>
          <a:p>
            <a:fld id="{53C77767-1FBE-45F2-A6AA-30E93CE0FA63}" type="datetimeFigureOut">
              <a:rPr lang="fr-BE" smtClean="0"/>
              <a:t>17-04-24</a:t>
            </a:fld>
            <a:endParaRPr lang="fr-BE"/>
          </a:p>
        </p:txBody>
      </p:sp>
      <p:sp>
        <p:nvSpPr>
          <p:cNvPr id="6" name="Espace réservé du pied de page 5">
            <a:extLst>
              <a:ext uri="{FF2B5EF4-FFF2-40B4-BE49-F238E27FC236}">
                <a16:creationId xmlns:a16="http://schemas.microsoft.com/office/drawing/2014/main" id="{F0D66E3B-90E6-3D8D-4766-BB1BA6A84BD0}"/>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5F0A6244-55E2-3EEC-AC89-F5F6B583B25E}"/>
              </a:ext>
            </a:extLst>
          </p:cNvPr>
          <p:cNvSpPr>
            <a:spLocks noGrp="1"/>
          </p:cNvSpPr>
          <p:nvPr>
            <p:ph type="sldNum" sz="quarter" idx="12"/>
          </p:nvPr>
        </p:nvSpPr>
        <p:spPr/>
        <p:txBody>
          <a:bodyPr/>
          <a:lstStyle/>
          <a:p>
            <a:fld id="{67ED1FC0-8219-48EC-A5D8-6462E8B92A89}" type="slidenum">
              <a:rPr lang="fr-BE" smtClean="0"/>
              <a:t>‹#›</a:t>
            </a:fld>
            <a:endParaRPr lang="fr-BE"/>
          </a:p>
        </p:txBody>
      </p:sp>
    </p:spTree>
    <p:extLst>
      <p:ext uri="{BB962C8B-B14F-4D97-AF65-F5344CB8AC3E}">
        <p14:creationId xmlns:p14="http://schemas.microsoft.com/office/powerpoint/2010/main" val="21433472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2931C4-295F-19FB-5FFA-2F98F616037E}"/>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871071A1-B5B1-2D69-F49D-361110E6A44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a:extLst>
              <a:ext uri="{FF2B5EF4-FFF2-40B4-BE49-F238E27FC236}">
                <a16:creationId xmlns:a16="http://schemas.microsoft.com/office/drawing/2014/main" id="{82E94615-E1C2-72D5-A088-D4750C7279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BAD987A-B45E-AA36-9DC4-1A2940B96686}"/>
              </a:ext>
            </a:extLst>
          </p:cNvPr>
          <p:cNvSpPr>
            <a:spLocks noGrp="1"/>
          </p:cNvSpPr>
          <p:nvPr>
            <p:ph type="dt" sz="half" idx="10"/>
          </p:nvPr>
        </p:nvSpPr>
        <p:spPr/>
        <p:txBody>
          <a:bodyPr/>
          <a:lstStyle/>
          <a:p>
            <a:fld id="{53C77767-1FBE-45F2-A6AA-30E93CE0FA63}" type="datetimeFigureOut">
              <a:rPr lang="fr-BE" smtClean="0"/>
              <a:t>17-04-24</a:t>
            </a:fld>
            <a:endParaRPr lang="fr-BE"/>
          </a:p>
        </p:txBody>
      </p:sp>
      <p:sp>
        <p:nvSpPr>
          <p:cNvPr id="6" name="Espace réservé du pied de page 5">
            <a:extLst>
              <a:ext uri="{FF2B5EF4-FFF2-40B4-BE49-F238E27FC236}">
                <a16:creationId xmlns:a16="http://schemas.microsoft.com/office/drawing/2014/main" id="{F61FC36D-458D-8717-B0E1-280B58839530}"/>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79EFB45A-EA6C-995F-5A0F-A8A338B8DADA}"/>
              </a:ext>
            </a:extLst>
          </p:cNvPr>
          <p:cNvSpPr>
            <a:spLocks noGrp="1"/>
          </p:cNvSpPr>
          <p:nvPr>
            <p:ph type="sldNum" sz="quarter" idx="12"/>
          </p:nvPr>
        </p:nvSpPr>
        <p:spPr/>
        <p:txBody>
          <a:bodyPr/>
          <a:lstStyle/>
          <a:p>
            <a:fld id="{67ED1FC0-8219-48EC-A5D8-6462E8B92A89}" type="slidenum">
              <a:rPr lang="fr-BE" smtClean="0"/>
              <a:t>‹#›</a:t>
            </a:fld>
            <a:endParaRPr lang="fr-BE"/>
          </a:p>
        </p:txBody>
      </p:sp>
    </p:spTree>
    <p:extLst>
      <p:ext uri="{BB962C8B-B14F-4D97-AF65-F5344CB8AC3E}">
        <p14:creationId xmlns:p14="http://schemas.microsoft.com/office/powerpoint/2010/main" val="1117661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0823DE-FBCD-AEB4-5F29-899E2B7C58DB}"/>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492D20B3-0AA0-212F-D19F-84107C8B6B63}"/>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B76A9910-E3AE-3A57-BDB9-8C7DC62A2420}"/>
              </a:ext>
            </a:extLst>
          </p:cNvPr>
          <p:cNvSpPr>
            <a:spLocks noGrp="1"/>
          </p:cNvSpPr>
          <p:nvPr>
            <p:ph type="dt" sz="half" idx="10"/>
          </p:nvPr>
        </p:nvSpPr>
        <p:spPr/>
        <p:txBody>
          <a:bodyPr/>
          <a:lstStyle/>
          <a:p>
            <a:fld id="{53C77767-1FBE-45F2-A6AA-30E93CE0FA63}" type="datetimeFigureOut">
              <a:rPr lang="fr-BE" smtClean="0"/>
              <a:t>17-04-24</a:t>
            </a:fld>
            <a:endParaRPr lang="fr-BE"/>
          </a:p>
        </p:txBody>
      </p:sp>
      <p:sp>
        <p:nvSpPr>
          <p:cNvPr id="5" name="Espace réservé du pied de page 4">
            <a:extLst>
              <a:ext uri="{FF2B5EF4-FFF2-40B4-BE49-F238E27FC236}">
                <a16:creationId xmlns:a16="http://schemas.microsoft.com/office/drawing/2014/main" id="{2A4B320F-5511-5B5A-03D6-900996D647FC}"/>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90F01591-68B0-DEB3-63B5-5303A6818FD5}"/>
              </a:ext>
            </a:extLst>
          </p:cNvPr>
          <p:cNvSpPr>
            <a:spLocks noGrp="1"/>
          </p:cNvSpPr>
          <p:nvPr>
            <p:ph type="sldNum" sz="quarter" idx="12"/>
          </p:nvPr>
        </p:nvSpPr>
        <p:spPr/>
        <p:txBody>
          <a:bodyPr/>
          <a:lstStyle/>
          <a:p>
            <a:fld id="{67ED1FC0-8219-48EC-A5D8-6462E8B92A89}" type="slidenum">
              <a:rPr lang="fr-BE" smtClean="0"/>
              <a:t>‹#›</a:t>
            </a:fld>
            <a:endParaRPr lang="fr-BE"/>
          </a:p>
        </p:txBody>
      </p:sp>
    </p:spTree>
    <p:extLst>
      <p:ext uri="{BB962C8B-B14F-4D97-AF65-F5344CB8AC3E}">
        <p14:creationId xmlns:p14="http://schemas.microsoft.com/office/powerpoint/2010/main" val="2261869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409A36C5-2A10-90F9-F371-1A8DE73C15C0}"/>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CED92B54-3293-193E-3885-57972E704215}"/>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55B55E50-AF65-4A85-66ED-879F99E06E73}"/>
              </a:ext>
            </a:extLst>
          </p:cNvPr>
          <p:cNvSpPr>
            <a:spLocks noGrp="1"/>
          </p:cNvSpPr>
          <p:nvPr>
            <p:ph type="dt" sz="half" idx="10"/>
          </p:nvPr>
        </p:nvSpPr>
        <p:spPr/>
        <p:txBody>
          <a:bodyPr/>
          <a:lstStyle/>
          <a:p>
            <a:fld id="{53C77767-1FBE-45F2-A6AA-30E93CE0FA63}" type="datetimeFigureOut">
              <a:rPr lang="fr-BE" smtClean="0"/>
              <a:t>17-04-24</a:t>
            </a:fld>
            <a:endParaRPr lang="fr-BE"/>
          </a:p>
        </p:txBody>
      </p:sp>
      <p:sp>
        <p:nvSpPr>
          <p:cNvPr id="5" name="Espace réservé du pied de page 4">
            <a:extLst>
              <a:ext uri="{FF2B5EF4-FFF2-40B4-BE49-F238E27FC236}">
                <a16:creationId xmlns:a16="http://schemas.microsoft.com/office/drawing/2014/main" id="{6217878E-8ED2-A759-C401-8771FB4971C5}"/>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ADEF0106-CA13-91CB-CE57-A16C83C75242}"/>
              </a:ext>
            </a:extLst>
          </p:cNvPr>
          <p:cNvSpPr>
            <a:spLocks noGrp="1"/>
          </p:cNvSpPr>
          <p:nvPr>
            <p:ph type="sldNum" sz="quarter" idx="12"/>
          </p:nvPr>
        </p:nvSpPr>
        <p:spPr/>
        <p:txBody>
          <a:bodyPr/>
          <a:lstStyle/>
          <a:p>
            <a:fld id="{67ED1FC0-8219-48EC-A5D8-6462E8B92A89}" type="slidenum">
              <a:rPr lang="fr-BE" smtClean="0"/>
              <a:t>‹#›</a:t>
            </a:fld>
            <a:endParaRPr lang="fr-BE"/>
          </a:p>
        </p:txBody>
      </p:sp>
    </p:spTree>
    <p:extLst>
      <p:ext uri="{BB962C8B-B14F-4D97-AF65-F5344CB8AC3E}">
        <p14:creationId xmlns:p14="http://schemas.microsoft.com/office/powerpoint/2010/main" val="3098696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2"/>
            <a:ext cx="12195050" cy="6856287"/>
          </a:xfrm>
          <a:prstGeom prst="rect">
            <a:avLst/>
          </a:prstGeom>
        </p:spPr>
      </p:pic>
      <p:sp>
        <p:nvSpPr>
          <p:cNvPr id="2" name="Title 1"/>
          <p:cNvSpPr>
            <a:spLocks noGrp="1"/>
          </p:cNvSpPr>
          <p:nvPr>
            <p:ph type="ctrTitle"/>
          </p:nvPr>
        </p:nvSpPr>
        <p:spPr>
          <a:xfrm>
            <a:off x="406404" y="3918857"/>
            <a:ext cx="9144000" cy="933763"/>
          </a:xfrm>
          <a:prstGeom prst="rect">
            <a:avLst/>
          </a:prstGeom>
        </p:spPr>
        <p:txBody>
          <a:bodyPr anchor="b">
            <a:normAutofit/>
          </a:bodyPr>
          <a:lstStyle>
            <a:lvl1pPr algn="l">
              <a:defRPr sz="3200">
                <a:solidFill>
                  <a:schemeClr val="bg1"/>
                </a:solidFill>
                <a:latin typeface="Segoe UI Semibold" panose="020B0702040204020203" pitchFamily="34" charset="0"/>
                <a:cs typeface="Segoe UI Semibold" panose="020B0702040204020203" pitchFamily="34" charset="0"/>
              </a:defRPr>
            </a:lvl1pPr>
          </a:lstStyle>
          <a:p>
            <a:r>
              <a:rPr lang="en-US" dirty="0"/>
              <a:t>Click to edit Master title style</a:t>
            </a:r>
            <a:endParaRPr lang="en-GB" dirty="0"/>
          </a:p>
        </p:txBody>
      </p:sp>
      <p:sp>
        <p:nvSpPr>
          <p:cNvPr id="3" name="Subtitle 2"/>
          <p:cNvSpPr>
            <a:spLocks noGrp="1"/>
          </p:cNvSpPr>
          <p:nvPr>
            <p:ph type="subTitle" idx="1"/>
          </p:nvPr>
        </p:nvSpPr>
        <p:spPr>
          <a:xfrm>
            <a:off x="420913" y="4810580"/>
            <a:ext cx="9144000" cy="1655762"/>
          </a:xfrm>
          <a:prstGeom prst="rect">
            <a:avLst/>
          </a:prstGeom>
        </p:spPr>
        <p:txBody>
          <a:bodyPr>
            <a:normAutofit/>
          </a:bodyPr>
          <a:lstStyle>
            <a:lvl1pPr marL="0" indent="0" algn="l">
              <a:buNone/>
              <a:defRPr sz="2400">
                <a:solidFill>
                  <a:schemeClr val="bg1"/>
                </a:solidFill>
                <a:latin typeface="Segoe UI Semilight" panose="020B0402040204020203" pitchFamily="34" charset="0"/>
                <a:cs typeface="Segoe UI Semilight" panose="020B04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Tree>
    <p:extLst>
      <p:ext uri="{BB962C8B-B14F-4D97-AF65-F5344CB8AC3E}">
        <p14:creationId xmlns:p14="http://schemas.microsoft.com/office/powerpoint/2010/main" val="2360665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03" y="0"/>
            <a:ext cx="12188196" cy="6858000"/>
          </a:xfrm>
          <a:prstGeom prst="rect">
            <a:avLst/>
          </a:prstGeom>
        </p:spPr>
      </p:pic>
      <p:sp>
        <p:nvSpPr>
          <p:cNvPr id="2" name="Title 1"/>
          <p:cNvSpPr>
            <a:spLocks noGrp="1"/>
          </p:cNvSpPr>
          <p:nvPr>
            <p:ph type="ctrTitle"/>
          </p:nvPr>
        </p:nvSpPr>
        <p:spPr>
          <a:xfrm>
            <a:off x="406404" y="4630057"/>
            <a:ext cx="9144000" cy="933763"/>
          </a:xfrm>
          <a:prstGeom prst="rect">
            <a:avLst/>
          </a:prstGeom>
        </p:spPr>
        <p:txBody>
          <a:bodyPr anchor="b">
            <a:normAutofit/>
          </a:bodyPr>
          <a:lstStyle>
            <a:lvl1pPr algn="l">
              <a:defRPr sz="2200">
                <a:solidFill>
                  <a:schemeClr val="bg1"/>
                </a:solidFill>
                <a:latin typeface="Segoe UI Semibold" panose="020B0702040204020203" pitchFamily="34" charset="0"/>
                <a:cs typeface="Segoe UI Semibold" panose="020B0702040204020203" pitchFamily="34" charset="0"/>
              </a:defRPr>
            </a:lvl1pPr>
          </a:lstStyle>
          <a:p>
            <a:r>
              <a:rPr lang="en-US" dirty="0"/>
              <a:t>Click to edit Master title style</a:t>
            </a:r>
            <a:endParaRPr lang="en-GB" dirty="0"/>
          </a:p>
        </p:txBody>
      </p:sp>
      <p:sp>
        <p:nvSpPr>
          <p:cNvPr id="3" name="Subtitle 2"/>
          <p:cNvSpPr>
            <a:spLocks noGrp="1"/>
          </p:cNvSpPr>
          <p:nvPr>
            <p:ph type="subTitle" idx="1"/>
          </p:nvPr>
        </p:nvSpPr>
        <p:spPr>
          <a:xfrm>
            <a:off x="420913" y="5521780"/>
            <a:ext cx="9144000" cy="1655762"/>
          </a:xfrm>
          <a:prstGeom prst="rect">
            <a:avLst/>
          </a:prstGeom>
        </p:spPr>
        <p:txBody>
          <a:bodyPr>
            <a:normAutofit/>
          </a:bodyPr>
          <a:lstStyle>
            <a:lvl1pPr marL="0" indent="0" algn="l">
              <a:buNone/>
              <a:defRPr sz="2000">
                <a:solidFill>
                  <a:schemeClr val="bg1"/>
                </a:solidFill>
                <a:latin typeface="Segoe UI Semilight" panose="020B0402040204020203" pitchFamily="34" charset="0"/>
                <a:cs typeface="Segoe UI Semilight" panose="020B04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Tree>
    <p:extLst>
      <p:ext uri="{BB962C8B-B14F-4D97-AF65-F5344CB8AC3E}">
        <p14:creationId xmlns:p14="http://schemas.microsoft.com/office/powerpoint/2010/main" val="27547788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27" y="0"/>
            <a:ext cx="12181345" cy="6858000"/>
          </a:xfrm>
          <a:prstGeom prst="rect">
            <a:avLst/>
          </a:prstGeom>
        </p:spPr>
      </p:pic>
      <p:sp>
        <p:nvSpPr>
          <p:cNvPr id="6" name="Title 1"/>
          <p:cNvSpPr>
            <a:spLocks noGrp="1"/>
          </p:cNvSpPr>
          <p:nvPr>
            <p:ph type="ctrTitle"/>
          </p:nvPr>
        </p:nvSpPr>
        <p:spPr>
          <a:xfrm>
            <a:off x="406404" y="4630057"/>
            <a:ext cx="9144000" cy="933763"/>
          </a:xfrm>
          <a:prstGeom prst="rect">
            <a:avLst/>
          </a:prstGeom>
        </p:spPr>
        <p:txBody>
          <a:bodyPr anchor="b">
            <a:normAutofit/>
          </a:bodyPr>
          <a:lstStyle>
            <a:lvl1pPr algn="l">
              <a:defRPr sz="2200">
                <a:solidFill>
                  <a:schemeClr val="bg1"/>
                </a:solidFill>
                <a:latin typeface="Segoe UI Semibold" panose="020B0702040204020203" pitchFamily="34" charset="0"/>
                <a:cs typeface="Segoe UI Semibold" panose="020B0702040204020203" pitchFamily="34" charset="0"/>
              </a:defRPr>
            </a:lvl1pPr>
          </a:lstStyle>
          <a:p>
            <a:r>
              <a:rPr lang="en-US" dirty="0"/>
              <a:t>Click to edit Master title style</a:t>
            </a:r>
            <a:endParaRPr lang="en-GB" dirty="0"/>
          </a:p>
        </p:txBody>
      </p:sp>
      <p:sp>
        <p:nvSpPr>
          <p:cNvPr id="7" name="Subtitle 2"/>
          <p:cNvSpPr>
            <a:spLocks noGrp="1"/>
          </p:cNvSpPr>
          <p:nvPr>
            <p:ph type="subTitle" idx="1"/>
          </p:nvPr>
        </p:nvSpPr>
        <p:spPr>
          <a:xfrm>
            <a:off x="420913" y="5521780"/>
            <a:ext cx="9144000" cy="1655762"/>
          </a:xfrm>
          <a:prstGeom prst="rect">
            <a:avLst/>
          </a:prstGeom>
        </p:spPr>
        <p:txBody>
          <a:bodyPr>
            <a:normAutofit/>
          </a:bodyPr>
          <a:lstStyle>
            <a:lvl1pPr marL="0" indent="0" algn="l">
              <a:buNone/>
              <a:defRPr sz="2000">
                <a:solidFill>
                  <a:schemeClr val="bg1"/>
                </a:solidFill>
                <a:latin typeface="Segoe UI Semilight" panose="020B0402040204020203" pitchFamily="34" charset="0"/>
                <a:cs typeface="Segoe UI Semilight" panose="020B04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Tree>
    <p:extLst>
      <p:ext uri="{BB962C8B-B14F-4D97-AF65-F5344CB8AC3E}">
        <p14:creationId xmlns:p14="http://schemas.microsoft.com/office/powerpoint/2010/main" val="30665860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27" y="0"/>
            <a:ext cx="12181345" cy="6858000"/>
          </a:xfrm>
          <a:prstGeom prst="rect">
            <a:avLst/>
          </a:prstGeom>
        </p:spPr>
      </p:pic>
      <p:sp>
        <p:nvSpPr>
          <p:cNvPr id="7" name="Title 1"/>
          <p:cNvSpPr>
            <a:spLocks noGrp="1"/>
          </p:cNvSpPr>
          <p:nvPr>
            <p:ph type="ctrTitle"/>
          </p:nvPr>
        </p:nvSpPr>
        <p:spPr>
          <a:xfrm>
            <a:off x="406404" y="4630057"/>
            <a:ext cx="9144000" cy="933763"/>
          </a:xfrm>
          <a:prstGeom prst="rect">
            <a:avLst/>
          </a:prstGeom>
        </p:spPr>
        <p:txBody>
          <a:bodyPr anchor="b">
            <a:normAutofit/>
          </a:bodyPr>
          <a:lstStyle>
            <a:lvl1pPr algn="l">
              <a:defRPr sz="2200">
                <a:solidFill>
                  <a:schemeClr val="bg1"/>
                </a:solidFill>
                <a:latin typeface="Segoe UI Semibold" panose="020B0702040204020203" pitchFamily="34" charset="0"/>
                <a:cs typeface="Segoe UI Semibold" panose="020B0702040204020203" pitchFamily="34" charset="0"/>
              </a:defRPr>
            </a:lvl1pPr>
          </a:lstStyle>
          <a:p>
            <a:r>
              <a:rPr lang="en-US" dirty="0"/>
              <a:t>Click to edit Master title style</a:t>
            </a:r>
            <a:endParaRPr lang="en-GB" dirty="0"/>
          </a:p>
        </p:txBody>
      </p:sp>
      <p:sp>
        <p:nvSpPr>
          <p:cNvPr id="8" name="Subtitle 2"/>
          <p:cNvSpPr>
            <a:spLocks noGrp="1"/>
          </p:cNvSpPr>
          <p:nvPr>
            <p:ph type="subTitle" idx="1"/>
          </p:nvPr>
        </p:nvSpPr>
        <p:spPr>
          <a:xfrm>
            <a:off x="420913" y="5521780"/>
            <a:ext cx="9144000" cy="1655762"/>
          </a:xfrm>
          <a:prstGeom prst="rect">
            <a:avLst/>
          </a:prstGeom>
        </p:spPr>
        <p:txBody>
          <a:bodyPr>
            <a:normAutofit/>
          </a:bodyPr>
          <a:lstStyle>
            <a:lvl1pPr marL="0" indent="0" algn="l">
              <a:buNone/>
              <a:defRPr sz="2000">
                <a:solidFill>
                  <a:schemeClr val="bg1"/>
                </a:solidFill>
                <a:latin typeface="Segoe UI Semilight" panose="020B0402040204020203" pitchFamily="34" charset="0"/>
                <a:cs typeface="Segoe UI Semilight" panose="020B04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Tree>
    <p:extLst>
      <p:ext uri="{BB962C8B-B14F-4D97-AF65-F5344CB8AC3E}">
        <p14:creationId xmlns:p14="http://schemas.microsoft.com/office/powerpoint/2010/main" val="7815835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03" y="0"/>
            <a:ext cx="12188196" cy="6858000"/>
          </a:xfrm>
          <a:prstGeom prst="rect">
            <a:avLst/>
          </a:prstGeom>
        </p:spPr>
      </p:pic>
      <p:sp>
        <p:nvSpPr>
          <p:cNvPr id="13" name="Title 1"/>
          <p:cNvSpPr>
            <a:spLocks noGrp="1"/>
          </p:cNvSpPr>
          <p:nvPr>
            <p:ph type="ctrTitle"/>
          </p:nvPr>
        </p:nvSpPr>
        <p:spPr>
          <a:xfrm>
            <a:off x="406404" y="4630057"/>
            <a:ext cx="9144000" cy="933763"/>
          </a:xfrm>
          <a:prstGeom prst="rect">
            <a:avLst/>
          </a:prstGeom>
        </p:spPr>
        <p:txBody>
          <a:bodyPr anchor="b">
            <a:normAutofit/>
          </a:bodyPr>
          <a:lstStyle>
            <a:lvl1pPr algn="l">
              <a:defRPr sz="2200">
                <a:solidFill>
                  <a:schemeClr val="bg1"/>
                </a:solidFill>
                <a:latin typeface="Segoe UI Semibold" panose="020B0702040204020203" pitchFamily="34" charset="0"/>
                <a:cs typeface="Segoe UI Semibold" panose="020B0702040204020203" pitchFamily="34" charset="0"/>
              </a:defRPr>
            </a:lvl1pPr>
          </a:lstStyle>
          <a:p>
            <a:r>
              <a:rPr lang="en-US" dirty="0"/>
              <a:t>Click to edit Master title style</a:t>
            </a:r>
            <a:endParaRPr lang="en-GB" dirty="0"/>
          </a:p>
        </p:txBody>
      </p:sp>
      <p:sp>
        <p:nvSpPr>
          <p:cNvPr id="14" name="Subtitle 2"/>
          <p:cNvSpPr>
            <a:spLocks noGrp="1"/>
          </p:cNvSpPr>
          <p:nvPr>
            <p:ph type="subTitle" idx="1"/>
          </p:nvPr>
        </p:nvSpPr>
        <p:spPr>
          <a:xfrm>
            <a:off x="420913" y="5521780"/>
            <a:ext cx="9144000" cy="1655762"/>
          </a:xfrm>
          <a:prstGeom prst="rect">
            <a:avLst/>
          </a:prstGeom>
        </p:spPr>
        <p:txBody>
          <a:bodyPr>
            <a:normAutofit/>
          </a:bodyPr>
          <a:lstStyle>
            <a:lvl1pPr marL="0" indent="0" algn="l">
              <a:buNone/>
              <a:defRPr sz="2000">
                <a:solidFill>
                  <a:schemeClr val="bg1"/>
                </a:solidFill>
                <a:latin typeface="Segoe UI Semilight" panose="020B0402040204020203" pitchFamily="34" charset="0"/>
                <a:cs typeface="Segoe UI Semilight" panose="020B04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Tree>
    <p:extLst>
      <p:ext uri="{BB962C8B-B14F-4D97-AF65-F5344CB8AC3E}">
        <p14:creationId xmlns:p14="http://schemas.microsoft.com/office/powerpoint/2010/main" val="8614541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03" y="0"/>
            <a:ext cx="12188196" cy="6858000"/>
          </a:xfrm>
          <a:prstGeom prst="rect">
            <a:avLst/>
          </a:prstGeom>
        </p:spPr>
      </p:pic>
      <p:sp>
        <p:nvSpPr>
          <p:cNvPr id="10" name="Title 1"/>
          <p:cNvSpPr>
            <a:spLocks noGrp="1"/>
          </p:cNvSpPr>
          <p:nvPr>
            <p:ph type="ctrTitle"/>
          </p:nvPr>
        </p:nvSpPr>
        <p:spPr>
          <a:xfrm>
            <a:off x="406404" y="4630057"/>
            <a:ext cx="9144000" cy="933763"/>
          </a:xfrm>
          <a:prstGeom prst="rect">
            <a:avLst/>
          </a:prstGeom>
        </p:spPr>
        <p:txBody>
          <a:bodyPr anchor="b">
            <a:normAutofit/>
          </a:bodyPr>
          <a:lstStyle>
            <a:lvl1pPr algn="l">
              <a:defRPr sz="2200">
                <a:solidFill>
                  <a:schemeClr val="bg1"/>
                </a:solidFill>
                <a:latin typeface="Segoe UI Semibold" panose="020B0702040204020203" pitchFamily="34" charset="0"/>
                <a:cs typeface="Segoe UI Semibold" panose="020B0702040204020203" pitchFamily="34" charset="0"/>
              </a:defRPr>
            </a:lvl1pPr>
          </a:lstStyle>
          <a:p>
            <a:r>
              <a:rPr lang="en-US" dirty="0"/>
              <a:t>Click to edit Master title style</a:t>
            </a:r>
            <a:endParaRPr lang="en-GB" dirty="0"/>
          </a:p>
        </p:txBody>
      </p:sp>
      <p:sp>
        <p:nvSpPr>
          <p:cNvPr id="11" name="Subtitle 2"/>
          <p:cNvSpPr>
            <a:spLocks noGrp="1"/>
          </p:cNvSpPr>
          <p:nvPr>
            <p:ph type="subTitle" idx="1"/>
          </p:nvPr>
        </p:nvSpPr>
        <p:spPr>
          <a:xfrm>
            <a:off x="420913" y="5521780"/>
            <a:ext cx="9144000" cy="1655762"/>
          </a:xfrm>
          <a:prstGeom prst="rect">
            <a:avLst/>
          </a:prstGeom>
        </p:spPr>
        <p:txBody>
          <a:bodyPr>
            <a:normAutofit/>
          </a:bodyPr>
          <a:lstStyle>
            <a:lvl1pPr marL="0" indent="0" algn="l">
              <a:buNone/>
              <a:defRPr sz="2000">
                <a:solidFill>
                  <a:schemeClr val="bg1"/>
                </a:solidFill>
                <a:latin typeface="Segoe UI Semilight" panose="020B0402040204020203" pitchFamily="34" charset="0"/>
                <a:cs typeface="Segoe UI Semilight" panose="020B04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Tree>
    <p:extLst>
      <p:ext uri="{BB962C8B-B14F-4D97-AF65-F5344CB8AC3E}">
        <p14:creationId xmlns:p14="http://schemas.microsoft.com/office/powerpoint/2010/main" val="16261024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99" y="0"/>
            <a:ext cx="12185401" cy="6858000"/>
          </a:xfrm>
          <a:prstGeom prst="rect">
            <a:avLst/>
          </a:prstGeom>
        </p:spPr>
      </p:pic>
      <p:sp>
        <p:nvSpPr>
          <p:cNvPr id="2" name="Title 1"/>
          <p:cNvSpPr>
            <a:spLocks noGrp="1"/>
          </p:cNvSpPr>
          <p:nvPr>
            <p:ph type="title"/>
          </p:nvPr>
        </p:nvSpPr>
        <p:spPr>
          <a:xfrm>
            <a:off x="402779" y="1482719"/>
            <a:ext cx="11045707" cy="1325563"/>
          </a:xfrm>
          <a:prstGeom prst="rect">
            <a:avLst/>
          </a:prstGeom>
        </p:spPr>
        <p:txBody>
          <a:bodyPr>
            <a:normAutofit/>
          </a:bodyPr>
          <a:lstStyle>
            <a:lvl1pPr>
              <a:defRPr sz="3500">
                <a:solidFill>
                  <a:srgbClr val="5439A1"/>
                </a:solidFill>
                <a:latin typeface="Segoe UI Semibold" panose="020B0702040204020203" pitchFamily="34" charset="0"/>
                <a:cs typeface="Segoe UI Semibold" panose="020B0702040204020203" pitchFamily="34" charset="0"/>
              </a:defRPr>
            </a:lvl1pPr>
          </a:lstStyle>
          <a:p>
            <a:r>
              <a:rPr lang="en-US" dirty="0"/>
              <a:t>Click to edit Master title style</a:t>
            </a:r>
            <a:endParaRPr lang="en-GB" dirty="0"/>
          </a:p>
        </p:txBody>
      </p:sp>
      <p:sp>
        <p:nvSpPr>
          <p:cNvPr id="3" name="Content Placeholder 2"/>
          <p:cNvSpPr>
            <a:spLocks noGrp="1"/>
          </p:cNvSpPr>
          <p:nvPr>
            <p:ph idx="1"/>
          </p:nvPr>
        </p:nvSpPr>
        <p:spPr>
          <a:xfrm>
            <a:off x="402776" y="2377158"/>
            <a:ext cx="11045709" cy="3842667"/>
          </a:xfrm>
          <a:prstGeom prst="rect">
            <a:avLst/>
          </a:prstGeom>
        </p:spPr>
        <p:txBody>
          <a:bodyPr/>
          <a:lstStyle>
            <a:lvl1pPr>
              <a:buClr>
                <a:srgbClr val="CC2F2F"/>
              </a:buClr>
              <a:defRPr>
                <a:latin typeface="Segoe UI" panose="020B0502040204020203" pitchFamily="34" charset="0"/>
                <a:cs typeface="Segoe UI" panose="020B0502040204020203" pitchFamily="34" charset="0"/>
              </a:defRPr>
            </a:lvl1pPr>
            <a:lvl2pPr marL="536575" indent="-274638">
              <a:buFont typeface="Segoe UI" panose="020B0502040204020203" pitchFamily="34" charset="0"/>
              <a:buChar char="-"/>
              <a:defRPr>
                <a:latin typeface="Segoe UI" panose="020B0502040204020203" pitchFamily="34" charset="0"/>
                <a:cs typeface="Segoe UI" panose="020B0502040204020203" pitchFamily="34" charset="0"/>
              </a:defRPr>
            </a:lvl2pPr>
            <a:lvl3pPr marL="536575" indent="-274638">
              <a:defRPr>
                <a:latin typeface="Segoe UI" panose="020B0502040204020203" pitchFamily="34" charset="0"/>
                <a:cs typeface="Segoe UI" panose="020B0502040204020203" pitchFamily="34" charset="0"/>
              </a:defRPr>
            </a:lvl3pPr>
            <a:lvl4pPr marL="536575" indent="-274638">
              <a:defRPr>
                <a:latin typeface="Segoe UI" panose="020B0502040204020203" pitchFamily="34" charset="0"/>
                <a:cs typeface="Segoe UI" panose="020B0502040204020203" pitchFamily="34" charset="0"/>
              </a:defRPr>
            </a:lvl4pPr>
            <a:lvl5pPr marL="536575" indent="-274638">
              <a:defRPr>
                <a:latin typeface="Segoe UI" panose="020B0502040204020203" pitchFamily="34" charset="0"/>
                <a:cs typeface="Segoe UI" panose="020B0502040204020203" pitchFamily="34" charset="0"/>
              </a:defRPr>
            </a:lvl5pPr>
          </a:lstStyle>
          <a:p>
            <a:pPr lvl="0"/>
            <a:r>
              <a:rPr lang="en-US" dirty="0"/>
              <a:t>Edit Master text styles</a:t>
            </a:r>
          </a:p>
          <a:p>
            <a:pPr lvl="1"/>
            <a:r>
              <a:rPr lang="en-US" dirty="0"/>
              <a:t>Second level</a:t>
            </a:r>
          </a:p>
        </p:txBody>
      </p:sp>
      <p:sp>
        <p:nvSpPr>
          <p:cNvPr id="10" name="Slide Number Placeholder 5"/>
          <p:cNvSpPr txBox="1">
            <a:spLocks/>
          </p:cNvSpPr>
          <p:nvPr userDrawn="1"/>
        </p:nvSpPr>
        <p:spPr>
          <a:xfrm>
            <a:off x="11477514" y="6370864"/>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E51B46D-6379-471F-B62F-8DF864A0151A}" type="slidenum">
              <a:rPr lang="en-GB" sz="1200" smtClean="0"/>
              <a:pPr/>
              <a:t>‹#›</a:t>
            </a:fld>
            <a:endParaRPr lang="en-GB" sz="1200" dirty="0"/>
          </a:p>
        </p:txBody>
      </p:sp>
    </p:spTree>
    <p:extLst>
      <p:ext uri="{BB962C8B-B14F-4D97-AF65-F5344CB8AC3E}">
        <p14:creationId xmlns:p14="http://schemas.microsoft.com/office/powerpoint/2010/main" val="13293707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99" y="0"/>
            <a:ext cx="12185401" cy="6858000"/>
          </a:xfrm>
          <a:prstGeom prst="rect">
            <a:avLst/>
          </a:prstGeom>
        </p:spPr>
      </p:pic>
      <p:sp>
        <p:nvSpPr>
          <p:cNvPr id="9" name="Title 1"/>
          <p:cNvSpPr>
            <a:spLocks noGrp="1"/>
          </p:cNvSpPr>
          <p:nvPr>
            <p:ph type="title"/>
          </p:nvPr>
        </p:nvSpPr>
        <p:spPr>
          <a:xfrm>
            <a:off x="402779" y="1584317"/>
            <a:ext cx="11045707" cy="1325563"/>
          </a:xfrm>
          <a:prstGeom prst="rect">
            <a:avLst/>
          </a:prstGeom>
        </p:spPr>
        <p:txBody>
          <a:bodyPr>
            <a:normAutofit/>
          </a:bodyPr>
          <a:lstStyle>
            <a:lvl1pPr>
              <a:defRPr sz="3500">
                <a:solidFill>
                  <a:srgbClr val="5439A1"/>
                </a:solidFill>
                <a:latin typeface="Segoe UI Semibold" panose="020B0702040204020203" pitchFamily="34" charset="0"/>
                <a:cs typeface="Segoe UI Semibold" panose="020B0702040204020203" pitchFamily="34" charset="0"/>
              </a:defRPr>
            </a:lvl1pPr>
          </a:lstStyle>
          <a:p>
            <a:r>
              <a:rPr lang="en-US" dirty="0"/>
              <a:t>Click to edit Master title style</a:t>
            </a:r>
            <a:endParaRPr lang="en-GB" dirty="0"/>
          </a:p>
        </p:txBody>
      </p:sp>
      <p:sp>
        <p:nvSpPr>
          <p:cNvPr id="10" name="Content Placeholder 2"/>
          <p:cNvSpPr>
            <a:spLocks noGrp="1"/>
          </p:cNvSpPr>
          <p:nvPr>
            <p:ph idx="1"/>
          </p:nvPr>
        </p:nvSpPr>
        <p:spPr>
          <a:xfrm>
            <a:off x="402776" y="2377158"/>
            <a:ext cx="11045709" cy="3842667"/>
          </a:xfrm>
          <a:prstGeom prst="rect">
            <a:avLst/>
          </a:prstGeom>
        </p:spPr>
        <p:txBody>
          <a:bodyPr/>
          <a:lstStyle>
            <a:lvl1pPr>
              <a:buClr>
                <a:srgbClr val="CC2F2F"/>
              </a:buClr>
              <a:defRPr>
                <a:latin typeface="Segoe UI" panose="020B0502040204020203" pitchFamily="34" charset="0"/>
                <a:cs typeface="Segoe UI" panose="020B0502040204020203" pitchFamily="34" charset="0"/>
              </a:defRPr>
            </a:lvl1pPr>
            <a:lvl2pPr marL="536575" indent="-274638">
              <a:buFont typeface="Segoe UI" panose="020B0502040204020203" pitchFamily="34" charset="0"/>
              <a:buChar char="-"/>
              <a:defRPr>
                <a:latin typeface="Segoe UI" panose="020B0502040204020203" pitchFamily="34" charset="0"/>
                <a:cs typeface="Segoe UI" panose="020B0502040204020203" pitchFamily="34" charset="0"/>
              </a:defRPr>
            </a:lvl2pPr>
            <a:lvl3pPr marL="536575" indent="-274638">
              <a:defRPr>
                <a:latin typeface="Segoe UI" panose="020B0502040204020203" pitchFamily="34" charset="0"/>
                <a:cs typeface="Segoe UI" panose="020B0502040204020203" pitchFamily="34" charset="0"/>
              </a:defRPr>
            </a:lvl3pPr>
            <a:lvl4pPr marL="536575" indent="-274638">
              <a:defRPr>
                <a:latin typeface="Segoe UI" panose="020B0502040204020203" pitchFamily="34" charset="0"/>
                <a:cs typeface="Segoe UI" panose="020B0502040204020203" pitchFamily="34" charset="0"/>
              </a:defRPr>
            </a:lvl4pPr>
            <a:lvl5pPr marL="536575" indent="-274638">
              <a:defRPr>
                <a:latin typeface="Segoe UI" panose="020B0502040204020203" pitchFamily="34" charset="0"/>
                <a:cs typeface="Segoe UI" panose="020B0502040204020203" pitchFamily="34" charset="0"/>
              </a:defRPr>
            </a:lvl5pPr>
          </a:lstStyle>
          <a:p>
            <a:pPr lvl="0"/>
            <a:r>
              <a:rPr lang="en-US" dirty="0"/>
              <a:t>Edit Master text styles</a:t>
            </a:r>
          </a:p>
          <a:p>
            <a:pPr lvl="1"/>
            <a:r>
              <a:rPr lang="en-US" dirty="0"/>
              <a:t>Second level</a:t>
            </a:r>
          </a:p>
        </p:txBody>
      </p:sp>
      <p:sp>
        <p:nvSpPr>
          <p:cNvPr id="8" name="Slide Number Placeholder 5"/>
          <p:cNvSpPr txBox="1">
            <a:spLocks/>
          </p:cNvSpPr>
          <p:nvPr userDrawn="1"/>
        </p:nvSpPr>
        <p:spPr>
          <a:xfrm>
            <a:off x="11477514" y="6370864"/>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E51B46D-6379-471F-B62F-8DF864A0151A}" type="slidenum">
              <a:rPr lang="en-GB" sz="1200" smtClean="0"/>
              <a:pPr/>
              <a:t>‹#›</a:t>
            </a:fld>
            <a:endParaRPr lang="en-GB" sz="1200" dirty="0"/>
          </a:p>
        </p:txBody>
      </p:sp>
    </p:spTree>
    <p:extLst>
      <p:ext uri="{BB962C8B-B14F-4D97-AF65-F5344CB8AC3E}">
        <p14:creationId xmlns:p14="http://schemas.microsoft.com/office/powerpoint/2010/main" val="10503476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99" y="0"/>
            <a:ext cx="12185401" cy="6858000"/>
          </a:xfrm>
          <a:prstGeom prst="rect">
            <a:avLst/>
          </a:prstGeom>
        </p:spPr>
      </p:pic>
      <p:sp>
        <p:nvSpPr>
          <p:cNvPr id="10" name="Content Placeholder 2"/>
          <p:cNvSpPr>
            <a:spLocks noGrp="1"/>
          </p:cNvSpPr>
          <p:nvPr>
            <p:ph idx="1"/>
          </p:nvPr>
        </p:nvSpPr>
        <p:spPr>
          <a:xfrm>
            <a:off x="402776" y="3175444"/>
            <a:ext cx="11045709" cy="1184149"/>
          </a:xfrm>
          <a:prstGeom prst="rect">
            <a:avLst/>
          </a:prstGeom>
        </p:spPr>
        <p:txBody>
          <a:bodyPr/>
          <a:lstStyle>
            <a:lvl1pPr marL="0" indent="0">
              <a:buClr>
                <a:srgbClr val="CC2F2F"/>
              </a:buClr>
              <a:buNone/>
              <a:defRPr>
                <a:solidFill>
                  <a:schemeClr val="bg2"/>
                </a:solidFill>
                <a:latin typeface="Segoe UI" panose="020B0502040204020203" pitchFamily="34" charset="0"/>
                <a:cs typeface="Segoe UI" panose="020B0502040204020203" pitchFamily="34" charset="0"/>
              </a:defRPr>
            </a:lvl1pPr>
            <a:lvl2pPr marL="261937" indent="0">
              <a:buFont typeface="Segoe UI" panose="020B0502040204020203" pitchFamily="34" charset="0"/>
              <a:buNone/>
              <a:defRPr>
                <a:solidFill>
                  <a:schemeClr val="bg2"/>
                </a:solidFill>
                <a:latin typeface="Segoe UI" panose="020B0502040204020203" pitchFamily="34" charset="0"/>
                <a:cs typeface="Segoe UI" panose="020B0502040204020203" pitchFamily="34" charset="0"/>
              </a:defRPr>
            </a:lvl2pPr>
            <a:lvl3pPr marL="536575" indent="-274638">
              <a:defRPr>
                <a:latin typeface="Segoe UI" panose="020B0502040204020203" pitchFamily="34" charset="0"/>
                <a:cs typeface="Segoe UI" panose="020B0502040204020203" pitchFamily="34" charset="0"/>
              </a:defRPr>
            </a:lvl3pPr>
            <a:lvl4pPr marL="536575" indent="-274638">
              <a:defRPr>
                <a:latin typeface="Segoe UI" panose="020B0502040204020203" pitchFamily="34" charset="0"/>
                <a:cs typeface="Segoe UI" panose="020B0502040204020203" pitchFamily="34" charset="0"/>
              </a:defRPr>
            </a:lvl4pPr>
            <a:lvl5pPr marL="536575" indent="-274638">
              <a:defRPr>
                <a:latin typeface="Segoe UI" panose="020B0502040204020203" pitchFamily="34" charset="0"/>
                <a:cs typeface="Segoe UI" panose="020B0502040204020203" pitchFamily="34" charset="0"/>
              </a:defRPr>
            </a:lvl5pPr>
          </a:lstStyle>
          <a:p>
            <a:pPr lvl="0"/>
            <a:r>
              <a:rPr lang="en-US" dirty="0"/>
              <a:t>Edit Master text styles</a:t>
            </a:r>
          </a:p>
        </p:txBody>
      </p:sp>
      <p:sp>
        <p:nvSpPr>
          <p:cNvPr id="5" name="TextBox 4"/>
          <p:cNvSpPr txBox="1"/>
          <p:nvPr userDrawn="1"/>
        </p:nvSpPr>
        <p:spPr>
          <a:xfrm>
            <a:off x="437612" y="5556092"/>
            <a:ext cx="6757851" cy="827919"/>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700" b="0" i="0" u="none" strike="noStrike" kern="1200" cap="none" spc="0" normalizeH="0" baseline="0" noProof="0" dirty="0">
                <a:ln>
                  <a:noFill/>
                </a:ln>
                <a:solidFill>
                  <a:srgbClr val="FFFFFF"/>
                </a:solidFill>
                <a:effectLst/>
                <a:uLnTx/>
                <a:uFillTx/>
                <a:latin typeface="Segoe UI" panose="020B0502040204020203" pitchFamily="34" charset="0"/>
                <a:ea typeface="+mn-ea"/>
                <a:cs typeface="Segoe UI" panose="020B0502040204020203" pitchFamily="34" charset="0"/>
              </a:rPr>
              <a:t>© European Union, 2021</a:t>
            </a:r>
          </a:p>
          <a:p>
            <a:pPr marL="0" marR="0" lvl="0" indent="0" algn="l" defTabSz="914400" rtl="0" eaLnBrk="1" fontAlgn="auto" latinLnBrk="0" hangingPunct="1">
              <a:lnSpc>
                <a:spcPct val="90000"/>
              </a:lnSpc>
              <a:spcBef>
                <a:spcPts val="300"/>
              </a:spcBef>
              <a:spcAft>
                <a:spcPts val="0"/>
              </a:spcAft>
              <a:buClr>
                <a:srgbClr val="CC2F2F"/>
              </a:buClr>
              <a:buSzTx/>
              <a:buFont typeface="Arial" panose="020B0604020202020204" pitchFamily="34" charset="0"/>
              <a:buNone/>
              <a:tabLst/>
              <a:defRPr/>
            </a:pPr>
            <a:r>
              <a:rPr kumimoji="0" lang="en-US" sz="700" b="0" i="0" u="none" strike="noStrike" kern="1200" cap="none" spc="0" normalizeH="0" baseline="0" noProof="0" dirty="0">
                <a:ln>
                  <a:noFill/>
                </a:ln>
                <a:solidFill>
                  <a:srgbClr val="FFFFFF"/>
                </a:solidFill>
                <a:effectLst/>
                <a:uLnTx/>
                <a:uFillTx/>
                <a:latin typeface="Segoe UI" panose="020B0502040204020203" pitchFamily="34" charset="0"/>
                <a:ea typeface="+mn-ea"/>
                <a:cs typeface="Segoe UI" panose="020B0502040204020203" pitchFamily="34" charset="0"/>
              </a:rPr>
              <a:t>Reuse of this document is allowed, provided appropriate credit is given and any changes are indicated (Creative Commons Attribution</a:t>
            </a:r>
          </a:p>
          <a:p>
            <a:pPr marL="0" marR="0" lvl="0" indent="0" algn="l" defTabSz="914400" rtl="0" eaLnBrk="1" fontAlgn="auto" latinLnBrk="0" hangingPunct="1">
              <a:lnSpc>
                <a:spcPct val="90000"/>
              </a:lnSpc>
              <a:spcBef>
                <a:spcPts val="300"/>
              </a:spcBef>
              <a:spcAft>
                <a:spcPts val="0"/>
              </a:spcAft>
              <a:buClr>
                <a:srgbClr val="CC2F2F"/>
              </a:buClr>
              <a:buSzTx/>
              <a:buFont typeface="Arial" panose="020B0604020202020204" pitchFamily="34" charset="0"/>
              <a:buNone/>
              <a:tabLst/>
              <a:defRPr/>
            </a:pPr>
            <a:r>
              <a:rPr kumimoji="0" lang="en-US" sz="700" b="0" i="0" u="none" strike="noStrike" kern="1200" cap="none" spc="0" normalizeH="0" baseline="0" noProof="0" dirty="0">
                <a:ln>
                  <a:noFill/>
                </a:ln>
                <a:solidFill>
                  <a:srgbClr val="FFFFFF"/>
                </a:solidFill>
                <a:effectLst/>
                <a:uLnTx/>
                <a:uFillTx/>
                <a:latin typeface="Segoe UI" panose="020B0502040204020203" pitchFamily="34" charset="0"/>
                <a:ea typeface="+mn-ea"/>
                <a:cs typeface="Segoe UI" panose="020B0502040204020203" pitchFamily="34" charset="0"/>
              </a:rPr>
              <a:t>4.0 International license). For any use or reproduction of elements that are not owned by the EU, permission may need to be sought</a:t>
            </a:r>
          </a:p>
          <a:p>
            <a:pPr marL="0" marR="0" lvl="0" indent="0" algn="l" defTabSz="914400" rtl="0" eaLnBrk="1" fontAlgn="auto" latinLnBrk="0" hangingPunct="1">
              <a:lnSpc>
                <a:spcPct val="90000"/>
              </a:lnSpc>
              <a:spcBef>
                <a:spcPts val="300"/>
              </a:spcBef>
              <a:spcAft>
                <a:spcPts val="0"/>
              </a:spcAft>
              <a:buClr>
                <a:srgbClr val="CC2F2F"/>
              </a:buClr>
              <a:buSzTx/>
              <a:buFont typeface="Arial" panose="020B0604020202020204" pitchFamily="34" charset="0"/>
              <a:buNone/>
              <a:tabLst/>
              <a:defRPr/>
            </a:pPr>
            <a:r>
              <a:rPr kumimoji="0" lang="en-US" sz="700" b="0" i="0" u="none" strike="noStrike" kern="1200" cap="none" spc="0" normalizeH="0" baseline="0" noProof="0" dirty="0">
                <a:ln>
                  <a:noFill/>
                </a:ln>
                <a:solidFill>
                  <a:srgbClr val="FFFFFF"/>
                </a:solidFill>
                <a:effectLst/>
                <a:uLnTx/>
                <a:uFillTx/>
                <a:latin typeface="Segoe UI" panose="020B0502040204020203" pitchFamily="34" charset="0"/>
                <a:ea typeface="+mn-ea"/>
                <a:cs typeface="Segoe UI" panose="020B0502040204020203" pitchFamily="34" charset="0"/>
              </a:rPr>
              <a:t>directly from the respective right holders.</a:t>
            </a:r>
          </a:p>
          <a:p>
            <a:pPr marL="0" marR="0" lvl="0" indent="0" algn="l" defTabSz="914400" rtl="0" eaLnBrk="1" fontAlgn="auto" latinLnBrk="0" hangingPunct="1">
              <a:lnSpc>
                <a:spcPct val="90000"/>
              </a:lnSpc>
              <a:spcBef>
                <a:spcPts val="300"/>
              </a:spcBef>
              <a:spcAft>
                <a:spcPts val="0"/>
              </a:spcAft>
              <a:buClr>
                <a:srgbClr val="CC2F2F"/>
              </a:buClr>
              <a:buSzTx/>
              <a:buFont typeface="Arial" panose="020B0604020202020204" pitchFamily="34" charset="0"/>
              <a:buNone/>
              <a:tabLst/>
              <a:defRPr/>
            </a:pPr>
            <a:r>
              <a:rPr kumimoji="0" lang="en-US" sz="700" b="0" i="0" u="none" strike="noStrike" kern="1200" cap="none" spc="0" normalizeH="0" baseline="0" noProof="0" dirty="0">
                <a:ln>
                  <a:noFill/>
                </a:ln>
                <a:solidFill>
                  <a:srgbClr val="FFFFFF"/>
                </a:solidFill>
                <a:effectLst/>
                <a:uLnTx/>
                <a:uFillTx/>
                <a:latin typeface="Segoe UI" panose="020B0502040204020203" pitchFamily="34" charset="0"/>
                <a:ea typeface="+mn-ea"/>
                <a:cs typeface="Segoe UI" panose="020B0502040204020203" pitchFamily="34" charset="0"/>
              </a:rPr>
              <a:t>All images © European Union, unless otherwise stated. Image sources: ©Tom Merton/</a:t>
            </a:r>
            <a:r>
              <a:rPr kumimoji="0" lang="en-US" sz="700" b="0" i="0" u="none" strike="noStrike" kern="1200" cap="none" spc="0" normalizeH="0" baseline="0" noProof="0" dirty="0" err="1">
                <a:ln>
                  <a:noFill/>
                </a:ln>
                <a:solidFill>
                  <a:srgbClr val="FFFFFF"/>
                </a:solidFill>
                <a:effectLst/>
                <a:uLnTx/>
                <a:uFillTx/>
                <a:latin typeface="Segoe UI" panose="020B0502040204020203" pitchFamily="34" charset="0"/>
                <a:ea typeface="+mn-ea"/>
                <a:cs typeface="Segoe UI" panose="020B0502040204020203" pitchFamily="34" charset="0"/>
              </a:rPr>
              <a:t>Caia</a:t>
            </a:r>
            <a:r>
              <a:rPr kumimoji="0" lang="en-US" sz="700" b="0" i="0" u="none" strike="noStrike" kern="1200" cap="none" spc="0" normalizeH="0" baseline="0" noProof="0" dirty="0">
                <a:ln>
                  <a:noFill/>
                </a:ln>
                <a:solidFill>
                  <a:srgbClr val="FFFFFF"/>
                </a:solidFill>
                <a:effectLst/>
                <a:uLnTx/>
                <a:uFillTx/>
                <a:latin typeface="Segoe UI" panose="020B0502040204020203" pitchFamily="34" charset="0"/>
                <a:ea typeface="+mn-ea"/>
                <a:cs typeface="Segoe UI" panose="020B0502040204020203" pitchFamily="34" charset="0"/>
              </a:rPr>
              <a:t> Image, #315243588; ©REDPIXEL, #220695664; ©</a:t>
            </a:r>
            <a:r>
              <a:rPr kumimoji="0" lang="en-US" sz="700" b="0" i="0" u="none" strike="noStrike" kern="1200" cap="none" spc="0" normalizeH="0" baseline="0" noProof="0" dirty="0" err="1">
                <a:ln>
                  <a:noFill/>
                </a:ln>
                <a:solidFill>
                  <a:srgbClr val="FFFFFF"/>
                </a:solidFill>
                <a:effectLst/>
                <a:uLnTx/>
                <a:uFillTx/>
                <a:latin typeface="Segoe UI" panose="020B0502040204020203" pitchFamily="34" charset="0"/>
                <a:ea typeface="+mn-ea"/>
                <a:cs typeface="Segoe UI" panose="020B0502040204020203" pitchFamily="34" charset="0"/>
              </a:rPr>
              <a:t>Halfpoint</a:t>
            </a:r>
            <a:r>
              <a:rPr kumimoji="0" lang="en-US" sz="700" b="0" i="0" u="none" strike="noStrike" kern="1200" cap="none" spc="0" normalizeH="0" baseline="0" noProof="0" dirty="0">
                <a:ln>
                  <a:noFill/>
                </a:ln>
                <a:solidFill>
                  <a:srgbClr val="FFFFFF"/>
                </a:solidFill>
                <a:effectLst/>
                <a:uLnTx/>
                <a:uFillTx/>
                <a:latin typeface="Segoe UI" panose="020B0502040204020203" pitchFamily="34" charset="0"/>
                <a:ea typeface="+mn-ea"/>
                <a:cs typeface="Segoe UI" panose="020B0502040204020203" pitchFamily="34" charset="0"/>
              </a:rPr>
              <a:t>, #180578699; ©</a:t>
            </a:r>
            <a:r>
              <a:rPr kumimoji="0" lang="en-US" sz="700" b="0" i="0" u="none" strike="noStrike" kern="1200" cap="none" spc="0" normalizeH="0" baseline="0" noProof="0" dirty="0" err="1">
                <a:ln>
                  <a:noFill/>
                </a:ln>
                <a:solidFill>
                  <a:srgbClr val="FFFFFF"/>
                </a:solidFill>
                <a:effectLst/>
                <a:uLnTx/>
                <a:uFillTx/>
                <a:latin typeface="Segoe UI" panose="020B0502040204020203" pitchFamily="34" charset="0"/>
                <a:ea typeface="+mn-ea"/>
                <a:cs typeface="Segoe UI" panose="020B0502040204020203" pitchFamily="34" charset="0"/>
              </a:rPr>
              <a:t>bnenin</a:t>
            </a:r>
            <a:r>
              <a:rPr kumimoji="0" lang="en-US" sz="700" b="0" i="0" u="none" strike="noStrike" kern="1200" cap="none" spc="0" normalizeH="0" baseline="0" noProof="0" dirty="0">
                <a:ln>
                  <a:noFill/>
                </a:ln>
                <a:solidFill>
                  <a:srgbClr val="FFFFFF"/>
                </a:solidFill>
                <a:effectLst/>
                <a:uLnTx/>
                <a:uFillTx/>
                <a:latin typeface="Segoe UI" panose="020B0502040204020203" pitchFamily="34" charset="0"/>
                <a:ea typeface="+mn-ea"/>
                <a:cs typeface="Segoe UI" panose="020B0502040204020203" pitchFamily="34" charset="0"/>
              </a:rPr>
              <a:t> #213968072; ©</a:t>
            </a:r>
            <a:r>
              <a:rPr kumimoji="0" lang="en-US" sz="700" b="0" i="0" u="none" strike="noStrike" kern="1200" cap="none" spc="0" normalizeH="0" baseline="0" noProof="0" dirty="0" err="1">
                <a:ln>
                  <a:noFill/>
                </a:ln>
                <a:solidFill>
                  <a:srgbClr val="FFFFFF"/>
                </a:solidFill>
                <a:effectLst/>
                <a:uLnTx/>
                <a:uFillTx/>
                <a:latin typeface="Segoe UI" panose="020B0502040204020203" pitchFamily="34" charset="0"/>
                <a:ea typeface="+mn-ea"/>
                <a:cs typeface="Segoe UI" panose="020B0502040204020203" pitchFamily="34" charset="0"/>
              </a:rPr>
              <a:t>MyMicrostock</a:t>
            </a:r>
            <a:r>
              <a:rPr kumimoji="0" lang="en-US" sz="700" b="0" i="0" u="none" strike="noStrike" kern="1200" cap="none" spc="0" normalizeH="0" baseline="0" noProof="0" dirty="0">
                <a:ln>
                  <a:noFill/>
                </a:ln>
                <a:solidFill>
                  <a:srgbClr val="FFFFFF"/>
                </a:solidFill>
                <a:effectLst/>
                <a:uLnTx/>
                <a:uFillTx/>
                <a:latin typeface="Segoe UI" panose="020B0502040204020203" pitchFamily="34" charset="0"/>
                <a:ea typeface="+mn-ea"/>
                <a:cs typeface="Segoe UI" panose="020B0502040204020203" pitchFamily="34" charset="0"/>
              </a:rPr>
              <a:t>/</a:t>
            </a:r>
            <a:r>
              <a:rPr kumimoji="0" lang="en-US" sz="700" b="0" i="0" u="none" strike="noStrike" kern="1200" cap="none" spc="0" normalizeH="0" baseline="0" noProof="0" dirty="0" err="1">
                <a:ln>
                  <a:noFill/>
                </a:ln>
                <a:solidFill>
                  <a:srgbClr val="FFFFFF"/>
                </a:solidFill>
                <a:effectLst/>
                <a:uLnTx/>
                <a:uFillTx/>
                <a:latin typeface="Segoe UI" panose="020B0502040204020203" pitchFamily="34" charset="0"/>
                <a:ea typeface="+mn-ea"/>
                <a:cs typeface="Segoe UI" panose="020B0502040204020203" pitchFamily="34" charset="0"/>
              </a:rPr>
              <a:t>Stocksy</a:t>
            </a:r>
            <a:r>
              <a:rPr kumimoji="0" lang="en-US" sz="700" b="0" i="0" u="none" strike="noStrike" kern="1200" cap="none" spc="0" normalizeH="0" baseline="0" noProof="0" dirty="0">
                <a:ln>
                  <a:noFill/>
                </a:ln>
                <a:solidFill>
                  <a:srgbClr val="FFFFFF"/>
                </a:solidFill>
                <a:effectLst/>
                <a:uLnTx/>
                <a:uFillTx/>
                <a:latin typeface="Segoe UI" panose="020B0502040204020203" pitchFamily="34" charset="0"/>
                <a:ea typeface="+mn-ea"/>
                <a:cs typeface="Segoe UI" panose="020B0502040204020203" pitchFamily="34" charset="0"/>
              </a:rPr>
              <a:t>, #3094437622021. Source: Stock.Adobe.com. Icons © </a:t>
            </a:r>
            <a:r>
              <a:rPr kumimoji="0" lang="en-US" sz="700" b="0" i="0" u="none" strike="noStrike" kern="1200" cap="none" spc="0" normalizeH="0" baseline="0" noProof="0" dirty="0" err="1">
                <a:ln>
                  <a:noFill/>
                </a:ln>
                <a:solidFill>
                  <a:srgbClr val="FFFFFF"/>
                </a:solidFill>
                <a:effectLst/>
                <a:uLnTx/>
                <a:uFillTx/>
                <a:latin typeface="Segoe UI" panose="020B0502040204020203" pitchFamily="34" charset="0"/>
                <a:ea typeface="+mn-ea"/>
                <a:cs typeface="Segoe UI" panose="020B0502040204020203" pitchFamily="34" charset="0"/>
              </a:rPr>
              <a:t>Flaticon</a:t>
            </a:r>
            <a:r>
              <a:rPr kumimoji="0" lang="en-US" sz="700" b="0" i="0" u="none" strike="noStrike" kern="1200" cap="none" spc="0" normalizeH="0" baseline="0" noProof="0" dirty="0">
                <a:ln>
                  <a:noFill/>
                </a:ln>
                <a:solidFill>
                  <a:srgbClr val="FFFFFF"/>
                </a:solidFill>
                <a:effectLst/>
                <a:uLnTx/>
                <a:uFillTx/>
                <a:latin typeface="Segoe UI" panose="020B0502040204020203" pitchFamily="34" charset="0"/>
                <a:ea typeface="+mn-ea"/>
                <a:cs typeface="Segoe UI" panose="020B0502040204020203" pitchFamily="34" charset="0"/>
              </a:rPr>
              <a:t> – all rights reserved.</a:t>
            </a:r>
            <a:endParaRPr kumimoji="0" lang="en-GB" sz="700" b="0" i="0" u="none" strike="noStrike" kern="1200" cap="none" spc="0" normalizeH="0" baseline="0" noProof="0" dirty="0">
              <a:ln>
                <a:noFill/>
              </a:ln>
              <a:solidFill>
                <a:srgbClr val="FFFFFF"/>
              </a:solidFill>
              <a:effectLst/>
              <a:uLnTx/>
              <a:uFillTx/>
              <a:latin typeface="Segoe UI" panose="020B0502040204020203" pitchFamily="34" charset="0"/>
              <a:ea typeface="+mn-ea"/>
              <a:cs typeface="Segoe UI" panose="020B0502040204020203" pitchFamily="34" charset="0"/>
            </a:endParaRPr>
          </a:p>
        </p:txBody>
      </p:sp>
    </p:spTree>
    <p:extLst>
      <p:ext uri="{BB962C8B-B14F-4D97-AF65-F5344CB8AC3E}">
        <p14:creationId xmlns:p14="http://schemas.microsoft.com/office/powerpoint/2010/main" val="24716715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4_Title and Content">
    <p:bg>
      <p:bgPr>
        <a:blipFill dpi="0" rotWithShape="1">
          <a:blip r:embed="rId2"/>
          <a:srcRect/>
          <a:stretch>
            <a:fillRect/>
          </a:stretch>
        </a:blipFill>
        <a:effectLst/>
      </p:bgPr>
    </p:bg>
    <p:spTree>
      <p:nvGrpSpPr>
        <p:cNvPr id="1" name=""/>
        <p:cNvGrpSpPr/>
        <p:nvPr/>
      </p:nvGrpSpPr>
      <p:grpSpPr>
        <a:xfrm>
          <a:off x="0" y="0"/>
          <a:ext cx="0" cy="0"/>
          <a:chOff x="0" y="0"/>
          <a:chExt cx="0" cy="0"/>
        </a:xfrm>
      </p:grpSpPr>
      <p:pic>
        <p:nvPicPr>
          <p:cNvPr id="5" name="Picture 6" descr="R&amp;ItextGrey.jpg"/>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24417" y="6381751"/>
            <a:ext cx="243840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a:spLocks noGrp="1"/>
          </p:cNvSpPr>
          <p:nvPr>
            <p:ph type="title"/>
          </p:nvPr>
        </p:nvSpPr>
        <p:spPr>
          <a:xfrm>
            <a:off x="1103446" y="980729"/>
            <a:ext cx="10493772" cy="936625"/>
          </a:xfrm>
        </p:spPr>
        <p:txBody>
          <a:bodyPr/>
          <a:lstStyle>
            <a:lvl1pPr>
              <a:defRPr sz="2800">
                <a:solidFill>
                  <a:srgbClr val="4E2794"/>
                </a:solidFill>
              </a:defRPr>
            </a:lvl1pPr>
          </a:lstStyle>
          <a:p>
            <a:r>
              <a:rPr lang="en-US" dirty="0"/>
              <a:t>Click to edit Master title style</a:t>
            </a:r>
            <a:endParaRPr lang="en-GB" dirty="0"/>
          </a:p>
        </p:txBody>
      </p:sp>
      <p:sp>
        <p:nvSpPr>
          <p:cNvPr id="7" name="Content Placeholder 2"/>
          <p:cNvSpPr>
            <a:spLocks noGrp="1"/>
          </p:cNvSpPr>
          <p:nvPr>
            <p:ph idx="1"/>
          </p:nvPr>
        </p:nvSpPr>
        <p:spPr>
          <a:xfrm>
            <a:off x="1103445" y="2132856"/>
            <a:ext cx="10478955" cy="3456384"/>
          </a:xfrm>
        </p:spPr>
        <p:txBody>
          <a:bodyPr/>
          <a:lstStyle>
            <a:lvl1pPr marL="0" indent="0">
              <a:buClr>
                <a:srgbClr val="0F5494"/>
              </a:buClr>
              <a:buSzPct val="120000"/>
              <a:buFontTx/>
              <a:buNone/>
              <a:defRPr sz="2000" b="0" i="0" cap="none">
                <a:solidFill>
                  <a:schemeClr val="bg1">
                    <a:lumMod val="50000"/>
                  </a:schemeClr>
                </a:solidFill>
              </a:defRPr>
            </a:lvl1pPr>
            <a:lvl2pPr>
              <a:buClr>
                <a:srgbClr val="EFA61F"/>
              </a:buClr>
              <a:defRPr b="0" i="0">
                <a:solidFill>
                  <a:srgbClr val="4E2794"/>
                </a:solidFill>
              </a:defRPr>
            </a:lvl2pPr>
            <a:lvl3pPr>
              <a:buClr>
                <a:srgbClr val="EFA61F"/>
              </a:buClr>
              <a:buFontTx/>
              <a:buChar char="-"/>
              <a:defRPr>
                <a:solidFill>
                  <a:schemeClr val="bg1">
                    <a:lumMod val="50000"/>
                  </a:schemeClr>
                </a:solidFill>
              </a:defRPr>
            </a:lvl3pPr>
          </a:lstStyle>
          <a:p>
            <a:pPr lvl="0"/>
            <a:r>
              <a:rPr lang="en-US" dirty="0"/>
              <a:t>Click to edit Master text styles</a:t>
            </a:r>
          </a:p>
          <a:p>
            <a:pPr lvl="1"/>
            <a:r>
              <a:rPr lang="en-US" dirty="0"/>
              <a:t>Second level</a:t>
            </a:r>
          </a:p>
          <a:p>
            <a:pPr lvl="2"/>
            <a:r>
              <a:rPr lang="en-US" dirty="0"/>
              <a:t>Third level</a:t>
            </a:r>
          </a:p>
          <a:p>
            <a:pPr lvl="2"/>
            <a:endParaRPr lang="en-US" dirty="0"/>
          </a:p>
        </p:txBody>
      </p:sp>
      <p:pic>
        <p:nvPicPr>
          <p:cNvPr id="8" name="Image 7" descr="logolong-EU.jp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592278" y="5804803"/>
            <a:ext cx="3308085" cy="829669"/>
          </a:xfrm>
          <a:prstGeom prst="rect">
            <a:avLst/>
          </a:prstGeom>
        </p:spPr>
      </p:pic>
      <p:pic>
        <p:nvPicPr>
          <p:cNvPr id="2" name="Picture 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460437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_without cross">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69037" y="1661541"/>
            <a:ext cx="5454685" cy="4938042"/>
          </a:xfrm>
          <a:prstGeom prst="rect">
            <a:avLst/>
          </a:prstGeom>
        </p:spPr>
        <p:txBody>
          <a:bodyPr/>
          <a:lstStyle>
            <a:lvl1pPr marL="457200" indent="-457200">
              <a:spcBef>
                <a:spcPts val="600"/>
              </a:spcBef>
              <a:spcAft>
                <a:spcPts val="1800"/>
              </a:spcAft>
              <a:buClr>
                <a:srgbClr val="CC2F2F"/>
              </a:buClr>
              <a:buFont typeface="Arial" panose="020B0604020202020204" pitchFamily="34" charset="0"/>
              <a:buChar char="•"/>
              <a:defRPr>
                <a:latin typeface="Segoe UI" panose="020B0502040204020203" pitchFamily="34" charset="0"/>
                <a:cs typeface="Segoe UI" panose="020B0502040204020203" pitchFamily="34" charset="0"/>
              </a:defRPr>
            </a:lvl1pPr>
            <a:lvl2pPr marL="536575" indent="-274638">
              <a:spcBef>
                <a:spcPts val="0"/>
              </a:spcBef>
              <a:spcAft>
                <a:spcPts val="600"/>
              </a:spcAft>
              <a:buClr>
                <a:srgbClr val="CD2C2E"/>
              </a:buClr>
              <a:buFont typeface="Wingdings" panose="05000000000000000000" pitchFamily="2" charset="2"/>
              <a:buChar char="§"/>
              <a:defRPr>
                <a:latin typeface="Segoe UI" panose="020B0502040204020203" pitchFamily="34" charset="0"/>
                <a:cs typeface="Segoe UI" panose="020B0502040204020203" pitchFamily="34" charset="0"/>
              </a:defRPr>
            </a:lvl2pPr>
            <a:lvl3pPr marL="536575" indent="271463">
              <a:buClr>
                <a:srgbClr val="CD2C2E"/>
              </a:buClr>
              <a:buFont typeface="Courier New" panose="02070309020205020404" pitchFamily="49" charset="0"/>
              <a:buChar char="o"/>
              <a:tabLst>
                <a:tab pos="901700" algn="l"/>
              </a:tabLst>
              <a:defRPr>
                <a:latin typeface="Segoe UI" panose="020B0502040204020203" pitchFamily="34" charset="0"/>
                <a:cs typeface="Segoe UI" panose="020B0502040204020203" pitchFamily="34" charset="0"/>
              </a:defRPr>
            </a:lvl3pPr>
            <a:lvl4pPr marL="536575" indent="-274638">
              <a:defRPr>
                <a:latin typeface="Segoe UI" panose="020B0502040204020203" pitchFamily="34" charset="0"/>
                <a:cs typeface="Segoe UI" panose="020B0502040204020203" pitchFamily="34" charset="0"/>
              </a:defRPr>
            </a:lvl4pPr>
            <a:lvl5pPr marL="536575" indent="-274638">
              <a:defRPr>
                <a:latin typeface="Segoe UI" panose="020B0502040204020203" pitchFamily="34" charset="0"/>
                <a:cs typeface="Segoe UI" panose="020B0502040204020203" pitchFamily="34" charset="0"/>
              </a:defRPr>
            </a:lvl5pPr>
          </a:lstStyle>
          <a:p>
            <a:pPr lvl="0"/>
            <a:r>
              <a:rPr lang="en-US" dirty="0"/>
              <a:t>Edit Master text styles</a:t>
            </a:r>
          </a:p>
          <a:p>
            <a:pPr lvl="1"/>
            <a:r>
              <a:rPr lang="en-US" dirty="0"/>
              <a:t>Second level</a:t>
            </a:r>
            <a:endParaRPr lang="cs-CZ" dirty="0"/>
          </a:p>
          <a:p>
            <a:pPr lvl="2"/>
            <a:r>
              <a:rPr lang="cs-CZ" dirty="0" err="1"/>
              <a:t>Third</a:t>
            </a:r>
            <a:r>
              <a:rPr lang="cs-CZ" dirty="0"/>
              <a:t> level</a:t>
            </a:r>
            <a:endParaRPr lang="en-US" dirty="0"/>
          </a:p>
        </p:txBody>
      </p:sp>
      <p:sp>
        <p:nvSpPr>
          <p:cNvPr id="7" name="Rectangle 6"/>
          <p:cNvSpPr/>
          <p:nvPr userDrawn="1"/>
        </p:nvSpPr>
        <p:spPr>
          <a:xfrm>
            <a:off x="0" y="9524"/>
            <a:ext cx="12192000" cy="1285875"/>
          </a:xfrm>
          <a:prstGeom prst="rect">
            <a:avLst/>
          </a:prstGeom>
          <a:solidFill>
            <a:srgbClr val="5635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73622" y="327476"/>
            <a:ext cx="1800000" cy="604839"/>
          </a:xfrm>
          <a:prstGeom prst="rect">
            <a:avLst/>
          </a:prstGeom>
        </p:spPr>
      </p:pic>
      <p:sp>
        <p:nvSpPr>
          <p:cNvPr id="11" name="Content Placeholder 2">
            <a:extLst>
              <a:ext uri="{FF2B5EF4-FFF2-40B4-BE49-F238E27FC236}">
                <a16:creationId xmlns:a16="http://schemas.microsoft.com/office/drawing/2014/main" id="{95FF5602-351B-446E-9844-45425C57CAFC}"/>
              </a:ext>
            </a:extLst>
          </p:cNvPr>
          <p:cNvSpPr>
            <a:spLocks noGrp="1"/>
          </p:cNvSpPr>
          <p:nvPr>
            <p:ph idx="11" hasCustomPrompt="1"/>
          </p:nvPr>
        </p:nvSpPr>
        <p:spPr>
          <a:xfrm>
            <a:off x="6281530" y="1654915"/>
            <a:ext cx="5327374" cy="4938042"/>
          </a:xfrm>
          <a:prstGeom prst="rect">
            <a:avLst/>
          </a:prstGeom>
        </p:spPr>
        <p:txBody>
          <a:bodyPr/>
          <a:lstStyle>
            <a:lvl1pPr>
              <a:spcBef>
                <a:spcPts val="600"/>
              </a:spcBef>
              <a:spcAft>
                <a:spcPts val="1800"/>
              </a:spcAft>
              <a:buClr>
                <a:srgbClr val="CC2F2F"/>
              </a:buClr>
              <a:defRPr>
                <a:latin typeface="Segoe UI" panose="020B0502040204020203" pitchFamily="34" charset="0"/>
                <a:cs typeface="Segoe UI" panose="020B0502040204020203" pitchFamily="34" charset="0"/>
              </a:defRPr>
            </a:lvl1pPr>
            <a:lvl2pPr marL="536575" indent="-274638">
              <a:spcBef>
                <a:spcPts val="0"/>
              </a:spcBef>
              <a:spcAft>
                <a:spcPts val="600"/>
              </a:spcAft>
              <a:buFont typeface="Wingdings" panose="05000000000000000000" pitchFamily="2" charset="2"/>
              <a:buChar char="§"/>
              <a:defRPr>
                <a:latin typeface="Segoe UI" panose="020B0502040204020203" pitchFamily="34" charset="0"/>
                <a:cs typeface="Segoe UI" panose="020B0502040204020203" pitchFamily="34" charset="0"/>
              </a:defRPr>
            </a:lvl2pPr>
            <a:lvl3pPr marL="536575" indent="-274638">
              <a:buClr>
                <a:srgbClr val="C00000"/>
              </a:buClr>
              <a:buFont typeface="Courier New" panose="02070309020205020404" pitchFamily="49" charset="0"/>
              <a:buChar char="o"/>
              <a:defRPr>
                <a:latin typeface="Segoe UI" panose="020B0502040204020203" pitchFamily="34" charset="0"/>
                <a:cs typeface="Segoe UI" panose="020B0502040204020203" pitchFamily="34" charset="0"/>
              </a:defRPr>
            </a:lvl3pPr>
            <a:lvl4pPr marL="536575" indent="-274638">
              <a:defRPr>
                <a:latin typeface="Segoe UI" panose="020B0502040204020203" pitchFamily="34" charset="0"/>
                <a:cs typeface="Segoe UI" panose="020B0502040204020203" pitchFamily="34" charset="0"/>
              </a:defRPr>
            </a:lvl4pPr>
            <a:lvl5pPr marL="536575" indent="-274638">
              <a:defRPr>
                <a:latin typeface="Segoe UI" panose="020B0502040204020203" pitchFamily="34" charset="0"/>
                <a:cs typeface="Segoe UI" panose="020B0502040204020203" pitchFamily="34" charset="0"/>
              </a:defRPr>
            </a:lvl5pPr>
          </a:lstStyle>
          <a:p>
            <a:pPr lvl="0"/>
            <a:r>
              <a:rPr lang="en-US" dirty="0"/>
              <a:t>Edit Master text styles</a:t>
            </a:r>
          </a:p>
          <a:p>
            <a:pPr lvl="1"/>
            <a:r>
              <a:rPr lang="en-US" dirty="0"/>
              <a:t>Second level</a:t>
            </a:r>
            <a:endParaRPr lang="cs-CZ" dirty="0"/>
          </a:p>
          <a:p>
            <a:pPr lvl="2"/>
            <a:r>
              <a:rPr lang="cs-CZ" dirty="0" err="1"/>
              <a:t>Third</a:t>
            </a:r>
            <a:r>
              <a:rPr lang="cs-CZ" dirty="0"/>
              <a:t> level</a:t>
            </a:r>
            <a:endParaRPr lang="en-US" dirty="0"/>
          </a:p>
        </p:txBody>
      </p:sp>
      <p:sp>
        <p:nvSpPr>
          <p:cNvPr id="12" name="Title 1">
            <a:extLst>
              <a:ext uri="{FF2B5EF4-FFF2-40B4-BE49-F238E27FC236}">
                <a16:creationId xmlns:a16="http://schemas.microsoft.com/office/drawing/2014/main" id="{1529DD9B-B517-48F4-B491-876D3D7E93A7}"/>
              </a:ext>
            </a:extLst>
          </p:cNvPr>
          <p:cNvSpPr>
            <a:spLocks noGrp="1"/>
          </p:cNvSpPr>
          <p:nvPr>
            <p:ph type="title"/>
          </p:nvPr>
        </p:nvSpPr>
        <p:spPr>
          <a:xfrm>
            <a:off x="336518" y="-1"/>
            <a:ext cx="9403829" cy="1272209"/>
          </a:xfrm>
          <a:prstGeom prst="rect">
            <a:avLst/>
          </a:prstGeom>
        </p:spPr>
        <p:txBody>
          <a:bodyPr>
            <a:normAutofit/>
          </a:bodyPr>
          <a:lstStyle>
            <a:lvl1pPr>
              <a:defRPr sz="3500">
                <a:solidFill>
                  <a:schemeClr val="bg1"/>
                </a:solidFill>
                <a:latin typeface="Segoe UI Semibold" panose="020B0702040204020203" pitchFamily="34" charset="0"/>
                <a:cs typeface="Segoe UI Semibold" panose="020B0702040204020203" pitchFamily="34" charset="0"/>
              </a:defRPr>
            </a:lvl1pPr>
          </a:lstStyle>
          <a:p>
            <a:r>
              <a:rPr lang="en-US" dirty="0"/>
              <a:t>Click to edit Master title style</a:t>
            </a:r>
            <a:endParaRPr lang="en-GB" dirty="0"/>
          </a:p>
        </p:txBody>
      </p:sp>
    </p:spTree>
    <p:extLst>
      <p:ext uri="{BB962C8B-B14F-4D97-AF65-F5344CB8AC3E}">
        <p14:creationId xmlns:p14="http://schemas.microsoft.com/office/powerpoint/2010/main" val="16101740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x">
  <p:cSld name="9_Title and Content">
    <p:bg>
      <p:bgPr>
        <a:solidFill>
          <a:srgbClr val="FFFFFF"/>
        </a:solidFill>
        <a:effectLst/>
      </p:bgPr>
    </p:bg>
    <p:spTree>
      <p:nvGrpSpPr>
        <p:cNvPr id="1" name=""/>
        <p:cNvGrpSpPr/>
        <p:nvPr/>
      </p:nvGrpSpPr>
      <p:grpSpPr>
        <a:xfrm>
          <a:off x="0" y="0"/>
          <a:ext cx="0" cy="0"/>
          <a:chOff x="0" y="0"/>
          <a:chExt cx="0" cy="0"/>
        </a:xfrm>
      </p:grpSpPr>
      <p:sp>
        <p:nvSpPr>
          <p:cNvPr id="78" name="Slide Number"/>
          <p:cNvSpPr txBox="1">
            <a:spLocks noGrp="1"/>
          </p:cNvSpPr>
          <p:nvPr>
            <p:ph type="sldNum" sz="quarter" idx="2"/>
          </p:nvPr>
        </p:nvSpPr>
        <p:spPr>
          <a:xfrm>
            <a:off x="346051" y="6406643"/>
            <a:ext cx="262637" cy="281941"/>
          </a:xfrm>
          <a:prstGeom prst="rect">
            <a:avLst/>
          </a:prstGeom>
        </p:spPr>
        <p:txBody>
          <a:bodyPr anchor="t"/>
          <a:lstStyle>
            <a:lvl1pPr algn="ctr">
              <a:defRPr>
                <a:solidFill>
                  <a:srgbClr val="56358C"/>
                </a:solidFill>
              </a:defRPr>
            </a:lvl1pPr>
          </a:lstStyle>
          <a:p>
            <a:fld id="{86CB4B4D-7CA3-9044-876B-883B54F8677D}" type="slidenum">
              <a:t>‹#›</a:t>
            </a:fld>
            <a:endParaRPr/>
          </a:p>
        </p:txBody>
      </p:sp>
      <p:sp>
        <p:nvSpPr>
          <p:cNvPr id="79" name="Picture Placeholder 26"/>
          <p:cNvSpPr>
            <a:spLocks noGrp="1"/>
          </p:cNvSpPr>
          <p:nvPr>
            <p:ph type="pic" sz="quarter" idx="21"/>
          </p:nvPr>
        </p:nvSpPr>
        <p:spPr>
          <a:xfrm flipH="1">
            <a:off x="1972573" y="2235328"/>
            <a:ext cx="2314576" cy="2312989"/>
          </a:xfrm>
          <a:prstGeom prst="rect">
            <a:avLst/>
          </a:prstGeom>
        </p:spPr>
        <p:txBody>
          <a:bodyPr lIns="91439" rIns="91439">
            <a:noAutofit/>
          </a:bodyPr>
          <a:lstStyle/>
          <a:p>
            <a:endParaRPr/>
          </a:p>
        </p:txBody>
      </p:sp>
      <p:sp>
        <p:nvSpPr>
          <p:cNvPr id="80" name="Picture Placeholder 26"/>
          <p:cNvSpPr>
            <a:spLocks noGrp="1"/>
          </p:cNvSpPr>
          <p:nvPr>
            <p:ph type="pic" sz="quarter" idx="22"/>
          </p:nvPr>
        </p:nvSpPr>
        <p:spPr>
          <a:xfrm>
            <a:off x="5010408" y="2235328"/>
            <a:ext cx="2314576" cy="2312989"/>
          </a:xfrm>
          <a:prstGeom prst="rect">
            <a:avLst/>
          </a:prstGeom>
        </p:spPr>
        <p:txBody>
          <a:bodyPr lIns="91439" rIns="91439">
            <a:noAutofit/>
          </a:bodyPr>
          <a:lstStyle/>
          <a:p>
            <a:endParaRPr/>
          </a:p>
        </p:txBody>
      </p:sp>
      <p:sp>
        <p:nvSpPr>
          <p:cNvPr id="81" name="Picture Placeholder 26"/>
          <p:cNvSpPr>
            <a:spLocks noGrp="1"/>
          </p:cNvSpPr>
          <p:nvPr>
            <p:ph type="pic" sz="quarter" idx="23"/>
          </p:nvPr>
        </p:nvSpPr>
        <p:spPr>
          <a:xfrm>
            <a:off x="7936073" y="2235328"/>
            <a:ext cx="2314576" cy="2312989"/>
          </a:xfrm>
          <a:prstGeom prst="rect">
            <a:avLst/>
          </a:prstGeom>
        </p:spPr>
        <p:txBody>
          <a:bodyPr lIns="91439" rIns="91439">
            <a:noAutofit/>
          </a:bodyPr>
          <a:lstStyle/>
          <a:p>
            <a:endParaRPr/>
          </a:p>
        </p:txBody>
      </p:sp>
      <p:pic>
        <p:nvPicPr>
          <p:cNvPr id="82" name="EIC square.ai" descr="EIC square.ai"/>
          <p:cNvPicPr>
            <a:picLocks noChangeAspect="1"/>
          </p:cNvPicPr>
          <p:nvPr/>
        </p:nvPicPr>
        <p:blipFill>
          <a:blip r:embed="rId2"/>
          <a:stretch>
            <a:fillRect/>
          </a:stretch>
        </p:blipFill>
        <p:spPr>
          <a:xfrm>
            <a:off x="10651930" y="6247878"/>
            <a:ext cx="1397816" cy="469766"/>
          </a:xfrm>
          <a:prstGeom prst="rect">
            <a:avLst/>
          </a:prstGeom>
          <a:ln w="12700">
            <a:miter lim="400000"/>
          </a:ln>
        </p:spPr>
      </p:pic>
    </p:spTree>
    <p:extLst>
      <p:ext uri="{BB962C8B-B14F-4D97-AF65-F5344CB8AC3E}">
        <p14:creationId xmlns:p14="http://schemas.microsoft.com/office/powerpoint/2010/main" val="2723802075"/>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7" name="Title Placeholder 7">
            <a:extLst>
              <a:ext uri="{FF2B5EF4-FFF2-40B4-BE49-F238E27FC236}">
                <a16:creationId xmlns:a16="http://schemas.microsoft.com/office/drawing/2014/main" id="{305703B8-C998-4CD3-D6F2-8D76C205319C}"/>
              </a:ext>
            </a:extLst>
          </p:cNvPr>
          <p:cNvSpPr>
            <a:spLocks noGrp="1"/>
          </p:cNvSpPr>
          <p:nvPr>
            <p:ph type="title" idx="10" hasCustomPrompt="1"/>
          </p:nvPr>
        </p:nvSpPr>
        <p:spPr>
          <a:xfrm>
            <a:off x="869613" y="1057697"/>
            <a:ext cx="10804571" cy="349048"/>
          </a:xfrm>
          <a:prstGeom prst="rect">
            <a:avLst/>
          </a:prstGeom>
          <a:solidFill>
            <a:schemeClr val="tx2"/>
          </a:solidFill>
          <a:ln>
            <a:noFill/>
          </a:ln>
        </p:spPr>
        <p:txBody>
          <a:bodyPr vert="horz" lIns="91440" tIns="45720" rIns="91440" bIns="45720" rtlCol="0" anchor="ctr">
            <a:noAutofit/>
          </a:bodyPr>
          <a:lstStyle/>
          <a:p>
            <a:r>
              <a:rPr lang="en-GB" noProof="0"/>
              <a:t>Click to edit title</a:t>
            </a:r>
          </a:p>
        </p:txBody>
      </p:sp>
      <p:sp>
        <p:nvSpPr>
          <p:cNvPr id="12" name="Content Placeholder 11">
            <a:extLst>
              <a:ext uri="{FF2B5EF4-FFF2-40B4-BE49-F238E27FC236}">
                <a16:creationId xmlns:a16="http://schemas.microsoft.com/office/drawing/2014/main" id="{A9F76297-E87A-37BB-AB56-ADD31EF23348}"/>
              </a:ext>
            </a:extLst>
          </p:cNvPr>
          <p:cNvSpPr>
            <a:spLocks noGrp="1"/>
          </p:cNvSpPr>
          <p:nvPr>
            <p:ph sz="quarter" idx="11" hasCustomPrompt="1"/>
          </p:nvPr>
        </p:nvSpPr>
        <p:spPr>
          <a:xfrm>
            <a:off x="869613" y="1591148"/>
            <a:ext cx="10804571" cy="4535016"/>
          </a:xfrm>
        </p:spPr>
        <p:txBody>
          <a:bodyPr/>
          <a:lstStyle>
            <a:lvl1pPr marL="479988" indent="-479988">
              <a:spcBef>
                <a:spcPts val="0"/>
              </a:spcBef>
              <a:buClr>
                <a:srgbClr val="024DA1"/>
              </a:buClr>
              <a:buFont typeface="Symbol" panose="05050102010706020507" pitchFamily="18" charset="2"/>
              <a:buChar char="·"/>
              <a:defRPr>
                <a:solidFill>
                  <a:schemeClr val="tx2"/>
                </a:solidFill>
                <a:latin typeface="+mn-lt"/>
              </a:defRPr>
            </a:lvl1pPr>
            <a:lvl2pPr marL="959976" indent="-479988">
              <a:spcBef>
                <a:spcPts val="0"/>
              </a:spcBef>
              <a:buClr>
                <a:srgbClr val="024DA1"/>
              </a:buClr>
              <a:buFont typeface="Arial" panose="020B0604020202020204" pitchFamily="34" charset="0"/>
              <a:buChar char="○"/>
              <a:defRPr>
                <a:solidFill>
                  <a:schemeClr val="tx2"/>
                </a:solidFill>
                <a:latin typeface="+mn-lt"/>
              </a:defRPr>
            </a:lvl2pPr>
            <a:lvl3pPr marL="1439964" indent="-479988">
              <a:spcBef>
                <a:spcPts val="0"/>
              </a:spcBef>
              <a:buClr>
                <a:srgbClr val="024DA1"/>
              </a:buClr>
              <a:buFont typeface="Arial" panose="020B0604020202020204" pitchFamily="34" charset="0"/>
              <a:buChar char="—"/>
              <a:defRPr>
                <a:solidFill>
                  <a:schemeClr val="tx2"/>
                </a:solidFill>
                <a:latin typeface="+mn-lt"/>
              </a:defRPr>
            </a:lvl3pPr>
            <a:lvl4pPr marL="1919952" indent="-479988">
              <a:spcBef>
                <a:spcPts val="0"/>
              </a:spcBef>
              <a:buClr>
                <a:srgbClr val="024DA1"/>
              </a:buClr>
              <a:buFont typeface="Symbol" panose="05050102010706020507" pitchFamily="18" charset="2"/>
              <a:buChar char="·"/>
              <a:defRPr>
                <a:solidFill>
                  <a:schemeClr val="tx2"/>
                </a:solidFill>
                <a:latin typeface="+mn-lt"/>
              </a:defRPr>
            </a:lvl4pPr>
            <a:lvl5pPr marL="2399940" indent="-479988">
              <a:spcBef>
                <a:spcPts val="0"/>
              </a:spcBef>
              <a:buClr>
                <a:srgbClr val="024DA1"/>
              </a:buClr>
              <a:buFont typeface="Arial" panose="020B0604020202020204" pitchFamily="34" charset="0"/>
              <a:buChar char="○"/>
              <a:defRPr>
                <a:solidFill>
                  <a:schemeClr val="tx2"/>
                </a:solidFill>
                <a:latin typeface="+mn-lt"/>
              </a:defRPr>
            </a:lvl5pPr>
          </a:lstStyle>
          <a:p>
            <a:pPr lvl="0"/>
            <a:r>
              <a:rPr lang="en-GB" noProof="0" dirty="0"/>
              <a:t>Click to edit text. NB: When adding new slides, please ensure language settings are set to the language of the presentation (select text boxes, go to Review tab &gt; Language &gt; Set Proofing Language &gt; select required language). </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6" name="Text Placeholder 15">
            <a:extLst>
              <a:ext uri="{FF2B5EF4-FFF2-40B4-BE49-F238E27FC236}">
                <a16:creationId xmlns:a16="http://schemas.microsoft.com/office/drawing/2014/main" id="{E5BC3B47-1BD8-DC7C-9E57-4A16D24E681C}"/>
              </a:ext>
            </a:extLst>
          </p:cNvPr>
          <p:cNvSpPr>
            <a:spLocks noGrp="1"/>
          </p:cNvSpPr>
          <p:nvPr>
            <p:ph type="body" sz="quarter" idx="13" hasCustomPrompt="1"/>
          </p:nvPr>
        </p:nvSpPr>
        <p:spPr>
          <a:xfrm>
            <a:off x="2510117" y="505825"/>
            <a:ext cx="9164068" cy="349048"/>
          </a:xfrm>
        </p:spPr>
        <p:txBody>
          <a:bodyPr anchor="b">
            <a:normAutofit/>
          </a:bodyPr>
          <a:lstStyle>
            <a:lvl1pPr marL="0" indent="0" algn="r">
              <a:buNone/>
              <a:defRPr sz="1333">
                <a:solidFill>
                  <a:schemeClr val="tx1"/>
                </a:solidFill>
                <a:latin typeface="+mj-lt"/>
              </a:defRPr>
            </a:lvl1pPr>
          </a:lstStyle>
          <a:p>
            <a:pPr lvl="0"/>
            <a:r>
              <a:rPr lang="en-GB" noProof="0"/>
              <a:t>Click to edit text</a:t>
            </a:r>
          </a:p>
        </p:txBody>
      </p:sp>
    </p:spTree>
    <p:extLst>
      <p:ext uri="{BB962C8B-B14F-4D97-AF65-F5344CB8AC3E}">
        <p14:creationId xmlns:p14="http://schemas.microsoft.com/office/powerpoint/2010/main" val="14551455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5BAAE-338C-4A9F-829F-2792DBBE333E}"/>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CA2E569F-F12C-4534-9677-CCE62A558CB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Picture Placeholder 2">
            <a:extLst>
              <a:ext uri="{FF2B5EF4-FFF2-40B4-BE49-F238E27FC236}">
                <a16:creationId xmlns:a16="http://schemas.microsoft.com/office/drawing/2014/main" id="{2BDE607F-F8D1-FE4E-8D24-0129814F6263}"/>
              </a:ext>
            </a:extLst>
          </p:cNvPr>
          <p:cNvSpPr>
            <a:spLocks noGrp="1"/>
          </p:cNvSpPr>
          <p:nvPr>
            <p:ph type="pic" idx="11" hasCustomPrompt="1"/>
          </p:nvPr>
        </p:nvSpPr>
        <p:spPr>
          <a:xfrm>
            <a:off x="922309" y="6323303"/>
            <a:ext cx="1001500" cy="397043"/>
          </a:xfrm>
        </p:spPr>
        <p:txBody>
          <a:bodyPr anchor="ctr">
            <a:normAutofit/>
          </a:bodyPr>
          <a:lstStyle>
            <a:lvl1pPr marL="0" indent="0">
              <a:buNone/>
              <a:defRPr sz="1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IE" sz="1200" dirty="0"/>
              <a:t>National office logo</a:t>
            </a:r>
            <a:endParaRPr lang="en-IE" dirty="0"/>
          </a:p>
        </p:txBody>
      </p:sp>
    </p:spTree>
    <p:extLst>
      <p:ext uri="{BB962C8B-B14F-4D97-AF65-F5344CB8AC3E}">
        <p14:creationId xmlns:p14="http://schemas.microsoft.com/office/powerpoint/2010/main" val="27629110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5BAAE-338C-4A9F-829F-2792DBBE333E}"/>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CA2E569F-F12C-4534-9677-CCE62A558CB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Picture Placeholder 2">
            <a:extLst>
              <a:ext uri="{FF2B5EF4-FFF2-40B4-BE49-F238E27FC236}">
                <a16:creationId xmlns:a16="http://schemas.microsoft.com/office/drawing/2014/main" id="{2BDE607F-F8D1-FE4E-8D24-0129814F6263}"/>
              </a:ext>
            </a:extLst>
          </p:cNvPr>
          <p:cNvSpPr>
            <a:spLocks noGrp="1"/>
          </p:cNvSpPr>
          <p:nvPr>
            <p:ph type="pic" idx="11" hasCustomPrompt="1"/>
          </p:nvPr>
        </p:nvSpPr>
        <p:spPr>
          <a:xfrm>
            <a:off x="922309" y="6323303"/>
            <a:ext cx="1001500" cy="397043"/>
          </a:xfrm>
        </p:spPr>
        <p:txBody>
          <a:bodyPr anchor="ctr">
            <a:normAutofit/>
          </a:bodyPr>
          <a:lstStyle>
            <a:lvl1pPr marL="0" indent="0">
              <a:buNone/>
              <a:defRPr sz="1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IE" sz="1200" dirty="0"/>
              <a:t>National office logo</a:t>
            </a:r>
            <a:endParaRPr lang="en-IE" dirty="0"/>
          </a:p>
        </p:txBody>
      </p:sp>
    </p:spTree>
    <p:extLst>
      <p:ext uri="{BB962C8B-B14F-4D97-AF65-F5344CB8AC3E}">
        <p14:creationId xmlns:p14="http://schemas.microsoft.com/office/powerpoint/2010/main" val="24032094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5BAAE-338C-4A9F-829F-2792DBBE333E}"/>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CA2E569F-F12C-4534-9677-CCE62A558CB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Picture Placeholder 2">
            <a:extLst>
              <a:ext uri="{FF2B5EF4-FFF2-40B4-BE49-F238E27FC236}">
                <a16:creationId xmlns:a16="http://schemas.microsoft.com/office/drawing/2014/main" id="{2BDE607F-F8D1-FE4E-8D24-0129814F6263}"/>
              </a:ext>
            </a:extLst>
          </p:cNvPr>
          <p:cNvSpPr>
            <a:spLocks noGrp="1"/>
          </p:cNvSpPr>
          <p:nvPr>
            <p:ph type="pic" idx="11" hasCustomPrompt="1"/>
          </p:nvPr>
        </p:nvSpPr>
        <p:spPr>
          <a:xfrm>
            <a:off x="922309" y="6323303"/>
            <a:ext cx="1001500" cy="397043"/>
          </a:xfrm>
        </p:spPr>
        <p:txBody>
          <a:bodyPr anchor="ctr">
            <a:normAutofit/>
          </a:bodyPr>
          <a:lstStyle>
            <a:lvl1pPr marL="0" indent="0">
              <a:buNone/>
              <a:defRPr sz="1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IE" sz="1200" dirty="0"/>
              <a:t>National office logo</a:t>
            </a:r>
            <a:endParaRPr lang="en-IE" dirty="0"/>
          </a:p>
        </p:txBody>
      </p:sp>
    </p:spTree>
    <p:extLst>
      <p:ext uri="{BB962C8B-B14F-4D97-AF65-F5344CB8AC3E}">
        <p14:creationId xmlns:p14="http://schemas.microsoft.com/office/powerpoint/2010/main" val="21886820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57480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5BAAE-338C-4A9F-829F-2792DBBE333E}"/>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CA2E569F-F12C-4534-9677-CCE62A558CB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Picture Placeholder 2">
            <a:extLst>
              <a:ext uri="{FF2B5EF4-FFF2-40B4-BE49-F238E27FC236}">
                <a16:creationId xmlns:a16="http://schemas.microsoft.com/office/drawing/2014/main" id="{2BDE607F-F8D1-FE4E-8D24-0129814F6263}"/>
              </a:ext>
            </a:extLst>
          </p:cNvPr>
          <p:cNvSpPr>
            <a:spLocks noGrp="1"/>
          </p:cNvSpPr>
          <p:nvPr>
            <p:ph type="pic" idx="11" hasCustomPrompt="1"/>
          </p:nvPr>
        </p:nvSpPr>
        <p:spPr>
          <a:xfrm>
            <a:off x="922309" y="6323303"/>
            <a:ext cx="1001500" cy="397043"/>
          </a:xfrm>
        </p:spPr>
        <p:txBody>
          <a:bodyPr anchor="ctr">
            <a:normAutofit/>
          </a:bodyPr>
          <a:lstStyle>
            <a:lvl1pPr marL="0" indent="0">
              <a:buNone/>
              <a:defRPr sz="1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IE" sz="1200" dirty="0"/>
              <a:t>National office logo</a:t>
            </a:r>
            <a:endParaRPr lang="en-IE" dirty="0"/>
          </a:p>
        </p:txBody>
      </p:sp>
    </p:spTree>
    <p:extLst>
      <p:ext uri="{BB962C8B-B14F-4D97-AF65-F5344CB8AC3E}">
        <p14:creationId xmlns:p14="http://schemas.microsoft.com/office/powerpoint/2010/main" val="1451264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5BAAE-338C-4A9F-829F-2792DBBE333E}"/>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CA2E569F-F12C-4534-9677-CCE62A558CB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Picture Placeholder 2">
            <a:extLst>
              <a:ext uri="{FF2B5EF4-FFF2-40B4-BE49-F238E27FC236}">
                <a16:creationId xmlns:a16="http://schemas.microsoft.com/office/drawing/2014/main" id="{2BDE607F-F8D1-FE4E-8D24-0129814F6263}"/>
              </a:ext>
            </a:extLst>
          </p:cNvPr>
          <p:cNvSpPr>
            <a:spLocks noGrp="1"/>
          </p:cNvSpPr>
          <p:nvPr>
            <p:ph type="pic" idx="11" hasCustomPrompt="1"/>
          </p:nvPr>
        </p:nvSpPr>
        <p:spPr>
          <a:xfrm>
            <a:off x="922309" y="6323303"/>
            <a:ext cx="1001500" cy="397043"/>
          </a:xfrm>
        </p:spPr>
        <p:txBody>
          <a:bodyPr anchor="ctr">
            <a:normAutofit/>
          </a:bodyPr>
          <a:lstStyle>
            <a:lvl1pPr marL="0" indent="0">
              <a:buNone/>
              <a:defRPr sz="1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IE" sz="1200" dirty="0"/>
              <a:t>National office logo</a:t>
            </a:r>
            <a:endParaRPr lang="en-IE" dirty="0"/>
          </a:p>
        </p:txBody>
      </p:sp>
    </p:spTree>
    <p:extLst>
      <p:ext uri="{BB962C8B-B14F-4D97-AF65-F5344CB8AC3E}">
        <p14:creationId xmlns:p14="http://schemas.microsoft.com/office/powerpoint/2010/main" val="1734584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77F66465-950F-E63A-AC67-0C72EE2EDD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91B2F6FB-68AA-B415-DC8B-252082A70B7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9EA1C49F-F92B-1B25-D465-7299C733E0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3C77767-1FBE-45F2-A6AA-30E93CE0FA63}" type="datetimeFigureOut">
              <a:rPr lang="fr-BE" smtClean="0"/>
              <a:t>17-04-24</a:t>
            </a:fld>
            <a:endParaRPr lang="fr-BE"/>
          </a:p>
        </p:txBody>
      </p:sp>
      <p:sp>
        <p:nvSpPr>
          <p:cNvPr id="5" name="Espace réservé du pied de page 4">
            <a:extLst>
              <a:ext uri="{FF2B5EF4-FFF2-40B4-BE49-F238E27FC236}">
                <a16:creationId xmlns:a16="http://schemas.microsoft.com/office/drawing/2014/main" id="{64CD1779-704A-C26D-466C-30AD4C4B60D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F8119AEE-6058-9DD2-29F7-3482C71018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7ED1FC0-8219-48EC-A5D8-6462E8B92A89}" type="slidenum">
              <a:rPr lang="fr-BE" smtClean="0"/>
              <a:t>‹#›</a:t>
            </a:fld>
            <a:endParaRPr lang="fr-BE"/>
          </a:p>
        </p:txBody>
      </p:sp>
    </p:spTree>
    <p:extLst>
      <p:ext uri="{BB962C8B-B14F-4D97-AF65-F5344CB8AC3E}">
        <p14:creationId xmlns:p14="http://schemas.microsoft.com/office/powerpoint/2010/main" val="20460230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Number Placeholder 5"/>
          <p:cNvSpPr txBox="1">
            <a:spLocks/>
          </p:cNvSpPr>
          <p:nvPr userDrawn="1"/>
        </p:nvSpPr>
        <p:spPr>
          <a:xfrm>
            <a:off x="11477514" y="6370864"/>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E51B46D-6379-471F-B62F-8DF864A0151A}" type="slidenum">
              <a:rPr lang="en-GB" sz="1200" smtClean="0"/>
              <a:pPr/>
              <a:t>‹#›</a:t>
            </a:fld>
            <a:endParaRPr lang="en-GB" sz="1200" dirty="0"/>
          </a:p>
        </p:txBody>
      </p:sp>
    </p:spTree>
    <p:extLst>
      <p:ext uri="{BB962C8B-B14F-4D97-AF65-F5344CB8AC3E}">
        <p14:creationId xmlns:p14="http://schemas.microsoft.com/office/powerpoint/2010/main" val="81964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txStyles>
    <p:titleStyle>
      <a:lvl1pPr algn="l" defTabSz="914400" rtl="0" eaLnBrk="1" latinLnBrk="0" hangingPunct="1">
        <a:lnSpc>
          <a:spcPct val="90000"/>
        </a:lnSpc>
        <a:spcBef>
          <a:spcPct val="0"/>
        </a:spcBef>
        <a:buNone/>
        <a:defRPr sz="4400" kern="1200">
          <a:solidFill>
            <a:schemeClr val="tx1"/>
          </a:solidFill>
          <a:latin typeface="Segoe UI Semibold" panose="020B0702040204020203" pitchFamily="34" charset="0"/>
          <a:ea typeface="+mj-ea"/>
          <a:cs typeface="Segoe UI Semibold" panose="020B07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Layout" Target="../slideLayouts/slideLayout23.xml"/><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5.png"/><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25.xml"/><Relationship Id="rId5" Type="http://schemas.openxmlformats.org/officeDocument/2006/relationships/hyperlink" Target="https://euipo.europa.eu/ohimportal/en/web/observatory/sme-scoreboard#2022" TargetMode="External"/><Relationship Id="rId4" Type="http://schemas.openxmlformats.org/officeDocument/2006/relationships/hyperlink" Target="https://euipo.europa.eu/tunnel-web/secure/webdav/guest/document_library/observatory/documents/reports/IPContributionStudy/IPR_firm_performance_in_EU/2021_IP_Rights_and_firm_performance_in_the_EU_en.pdf"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jpg"/><Relationship Id="rId2" Type="http://schemas.openxmlformats.org/officeDocument/2006/relationships/notesSlide" Target="../notesSlides/notesSlide5.xml"/><Relationship Id="rId1" Type="http://schemas.openxmlformats.org/officeDocument/2006/relationships/slideLayout" Target="../slideLayouts/slideLayout28.xml"/><Relationship Id="rId6" Type="http://schemas.openxmlformats.org/officeDocument/2006/relationships/image" Target="../media/image26.jpg"/><Relationship Id="rId5" Type="http://schemas.openxmlformats.org/officeDocument/2006/relationships/image" Target="../media/image25.png"/><Relationship Id="rId4" Type="http://schemas.openxmlformats.org/officeDocument/2006/relationships/image" Target="../media/image24.jpeg"/></Relationships>
</file>

<file path=ppt/slides/_rels/slide1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33.jpeg"/><Relationship Id="rId2" Type="http://schemas.openxmlformats.org/officeDocument/2006/relationships/notesSlide" Target="../notesSlides/notesSlide6.xml"/><Relationship Id="rId16" Type="http://schemas.openxmlformats.org/officeDocument/2006/relationships/image" Target="../media/image37.png"/><Relationship Id="rId1" Type="http://schemas.openxmlformats.org/officeDocument/2006/relationships/slideLayout" Target="../slideLayouts/slideLayout29.xml"/><Relationship Id="rId6" Type="http://schemas.openxmlformats.org/officeDocument/2006/relationships/diagramColors" Target="../diagrams/colors1.xml"/><Relationship Id="rId11" Type="http://schemas.openxmlformats.org/officeDocument/2006/relationships/image" Target="../media/image32.svg"/><Relationship Id="rId5" Type="http://schemas.openxmlformats.org/officeDocument/2006/relationships/diagramQuickStyle" Target="../diagrams/quickStyle1.xml"/><Relationship Id="rId15" Type="http://schemas.openxmlformats.org/officeDocument/2006/relationships/image" Target="../media/image36.png"/><Relationship Id="rId10" Type="http://schemas.openxmlformats.org/officeDocument/2006/relationships/image" Target="../media/image31.png"/><Relationship Id="rId4" Type="http://schemas.openxmlformats.org/officeDocument/2006/relationships/diagramLayout" Target="../diagrams/layout1.xml"/><Relationship Id="rId9" Type="http://schemas.openxmlformats.org/officeDocument/2006/relationships/image" Target="../media/image30.svg"/><Relationship Id="rId14" Type="http://schemas.openxmlformats.org/officeDocument/2006/relationships/image" Target="../media/image3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BFCA52-3638-67BC-50F6-D1A38250B432}"/>
              </a:ext>
            </a:extLst>
          </p:cNvPr>
          <p:cNvSpPr>
            <a:spLocks noGrp="1"/>
          </p:cNvSpPr>
          <p:nvPr>
            <p:ph type="ctrTitle"/>
          </p:nvPr>
        </p:nvSpPr>
        <p:spPr>
          <a:xfrm>
            <a:off x="2908183" y="149239"/>
            <a:ext cx="9144000" cy="2766349"/>
          </a:xfrm>
        </p:spPr>
        <p:txBody>
          <a:bodyPr anchor="ctr" anchorCtr="0">
            <a:noAutofit/>
          </a:bodyPr>
          <a:lstStyle/>
          <a:p>
            <a:r>
              <a:rPr lang="en-GB" sz="5200" dirty="0">
                <a:solidFill>
                  <a:srgbClr val="003399"/>
                </a:solidFill>
              </a:rPr>
              <a:t>Catalysing innovation – how meetings and exhibitions drive R&amp;D, entrepreneurship, collaboration and growth</a:t>
            </a:r>
          </a:p>
        </p:txBody>
      </p:sp>
      <p:sp>
        <p:nvSpPr>
          <p:cNvPr id="3" name="Sous-titre 2">
            <a:extLst>
              <a:ext uri="{FF2B5EF4-FFF2-40B4-BE49-F238E27FC236}">
                <a16:creationId xmlns:a16="http://schemas.microsoft.com/office/drawing/2014/main" id="{4FC963BA-5B66-012E-5132-02AA54F45FAB}"/>
              </a:ext>
            </a:extLst>
          </p:cNvPr>
          <p:cNvSpPr>
            <a:spLocks noGrp="1"/>
          </p:cNvSpPr>
          <p:nvPr>
            <p:ph type="subTitle" idx="1"/>
          </p:nvPr>
        </p:nvSpPr>
        <p:spPr>
          <a:xfrm>
            <a:off x="3395256" y="3175648"/>
            <a:ext cx="8707261" cy="1169850"/>
          </a:xfrm>
        </p:spPr>
        <p:txBody>
          <a:bodyPr>
            <a:normAutofit/>
          </a:bodyPr>
          <a:lstStyle/>
          <a:p>
            <a:pPr algn="l"/>
            <a:r>
              <a:rPr lang="en-GB" sz="1800" b="1" dirty="0">
                <a:solidFill>
                  <a:srgbClr val="000000"/>
                </a:solidFill>
                <a:effectLst/>
                <a:ea typeface="Times New Roman" panose="02020603050405020304" pitchFamily="18" charset="0"/>
              </a:rPr>
              <a:t>Moderator:</a:t>
            </a:r>
            <a:r>
              <a:rPr lang="en-GB" sz="1800" b="1" dirty="0">
                <a:solidFill>
                  <a:srgbClr val="000000"/>
                </a:solidFill>
                <a:ea typeface="Times New Roman" panose="02020603050405020304" pitchFamily="18" charset="0"/>
              </a:rPr>
              <a:t>	</a:t>
            </a:r>
            <a:r>
              <a:rPr lang="en-GB" sz="1800" dirty="0">
                <a:solidFill>
                  <a:srgbClr val="000000"/>
                </a:solidFill>
                <a:ea typeface="Times New Roman" panose="02020603050405020304" pitchFamily="18" charset="0"/>
              </a:rPr>
              <a:t>Barbara </a:t>
            </a:r>
            <a:r>
              <a:rPr lang="en-GB" sz="1800" dirty="0" err="1">
                <a:solidFill>
                  <a:srgbClr val="000000"/>
                </a:solidFill>
                <a:ea typeface="Times New Roman" panose="02020603050405020304" pitchFamily="18" charset="0"/>
              </a:rPr>
              <a:t>Weizsäcker</a:t>
            </a:r>
            <a:r>
              <a:rPr lang="en-GB" sz="1800" dirty="0">
                <a:solidFill>
                  <a:srgbClr val="000000"/>
                </a:solidFill>
                <a:effectLst/>
                <a:ea typeface="Times New Roman" panose="02020603050405020304" pitchFamily="18" charset="0"/>
              </a:rPr>
              <a:t> </a:t>
            </a:r>
          </a:p>
          <a:p>
            <a:pPr algn="l"/>
            <a:r>
              <a:rPr lang="en-GB" sz="1800" b="1" dirty="0">
                <a:solidFill>
                  <a:srgbClr val="000000"/>
                </a:solidFill>
                <a:ea typeface="Times New Roman" panose="02020603050405020304" pitchFamily="18" charset="0"/>
              </a:rPr>
              <a:t>Speakers:</a:t>
            </a:r>
            <a:r>
              <a:rPr lang="en-GB" sz="1800" dirty="0">
                <a:solidFill>
                  <a:srgbClr val="000000"/>
                </a:solidFill>
                <a:ea typeface="Times New Roman" panose="02020603050405020304" pitchFamily="18" charset="0"/>
              </a:rPr>
              <a:t> 	</a:t>
            </a:r>
            <a:r>
              <a:rPr lang="en-US" sz="1800" dirty="0">
                <a:effectLst/>
                <a:ea typeface="Times New Roman" panose="02020603050405020304" pitchFamily="18" charset="0"/>
                <a:cs typeface="Arial" panose="020B0604020202020204" pitchFamily="34" charset="0"/>
              </a:rPr>
              <a:t>Inge </a:t>
            </a:r>
            <a:r>
              <a:rPr lang="en-US" sz="1800" dirty="0" err="1">
                <a:effectLst/>
                <a:ea typeface="Times New Roman" panose="02020603050405020304" pitchFamily="18" charset="0"/>
                <a:cs typeface="Arial" panose="020B0604020202020204" pitchFamily="34" charset="0"/>
              </a:rPr>
              <a:t>Buffolo</a:t>
            </a:r>
            <a:r>
              <a:rPr lang="en-US" sz="1800" dirty="0">
                <a:effectLst/>
                <a:ea typeface="Times New Roman" panose="02020603050405020304" pitchFamily="18" charset="0"/>
                <a:cs typeface="Arial" panose="020B0604020202020204" pitchFamily="34" charset="0"/>
              </a:rPr>
              <a:t> – Prof. Elizabeth Macintyre – Jean-David Malo –       			Jaume Puig</a:t>
            </a:r>
            <a:endParaRPr lang="fr-BE" sz="1800" dirty="0">
              <a:effectLs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9847959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oup of people in space suits&#10;&#10;Description automatically generated">
            <a:extLst>
              <a:ext uri="{FF2B5EF4-FFF2-40B4-BE49-F238E27FC236}">
                <a16:creationId xmlns:a16="http://schemas.microsoft.com/office/drawing/2014/main" id="{37F747AC-1A91-07F7-6C72-32240272BA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28" name="Rectangle 16"/>
          <p:cNvSpPr txBox="1">
            <a:spLocks noGrp="1"/>
          </p:cNvSpPr>
          <p:nvPr>
            <p:ph type="sldNum" sz="quarter" idx="2"/>
          </p:nvPr>
        </p:nvSpPr>
        <p:spPr>
          <a:xfrm>
            <a:off x="385370" y="6406643"/>
            <a:ext cx="183998" cy="28194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sz="1800" b="0" i="0" u="none" strike="noStrike" kern="1200" cap="none" spc="0" normalizeH="0" baseline="0" noProof="0">
                <a:ln>
                  <a:noFill/>
                </a:ln>
                <a:solidFill>
                  <a:srgbClr val="56358C"/>
                </a:solidFill>
                <a:effectLst/>
                <a:uLnTx/>
                <a:uFillTx/>
                <a:latin typeface="Segoe U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a:t>
            </a:fld>
            <a:endParaRPr kumimoji="0" sz="1800" b="0" i="0" u="none" strike="noStrike" kern="1200" cap="none" spc="0" normalizeH="0" baseline="0" noProof="0">
              <a:ln>
                <a:noFill/>
              </a:ln>
              <a:solidFill>
                <a:srgbClr val="56358C"/>
              </a:solidFill>
              <a:effectLst/>
              <a:uLnTx/>
              <a:uFillTx/>
              <a:latin typeface="Segoe UI"/>
              <a:ea typeface="+mn-ea"/>
              <a:cs typeface="+mn-cs"/>
            </a:endParaRPr>
          </a:p>
        </p:txBody>
      </p:sp>
      <p:pic>
        <p:nvPicPr>
          <p:cNvPr id="229" name="rectangles.ai" descr="rectangles.ai"/>
          <p:cNvPicPr>
            <a:picLocks noChangeAspect="1"/>
          </p:cNvPicPr>
          <p:nvPr/>
        </p:nvPicPr>
        <p:blipFill>
          <a:blip r:embed="rId3"/>
          <a:stretch>
            <a:fillRect/>
          </a:stretch>
        </p:blipFill>
        <p:spPr>
          <a:xfrm rot="10800000">
            <a:off x="9724721" y="324104"/>
            <a:ext cx="2219834" cy="1554944"/>
          </a:xfrm>
          <a:prstGeom prst="rect">
            <a:avLst/>
          </a:prstGeom>
          <a:ln w="12700">
            <a:miter lim="400000"/>
          </a:ln>
        </p:spPr>
      </p:pic>
      <p:pic>
        <p:nvPicPr>
          <p:cNvPr id="230" name="EIC square.ai" descr="EIC square.ai"/>
          <p:cNvPicPr>
            <a:picLocks noChangeAspect="1"/>
          </p:cNvPicPr>
          <p:nvPr/>
        </p:nvPicPr>
        <p:blipFill>
          <a:blip r:embed="rId4"/>
          <a:stretch>
            <a:fillRect/>
          </a:stretch>
        </p:blipFill>
        <p:spPr>
          <a:xfrm>
            <a:off x="276030" y="266178"/>
            <a:ext cx="1697648" cy="570531"/>
          </a:xfrm>
          <a:prstGeom prst="rect">
            <a:avLst/>
          </a:prstGeom>
          <a:ln w="12700">
            <a:miter lim="400000"/>
          </a:ln>
        </p:spPr>
      </p:pic>
      <p:sp>
        <p:nvSpPr>
          <p:cNvPr id="2" name="TextBox 1">
            <a:extLst>
              <a:ext uri="{FF2B5EF4-FFF2-40B4-BE49-F238E27FC236}">
                <a16:creationId xmlns:a16="http://schemas.microsoft.com/office/drawing/2014/main" id="{F29696F7-1D62-DF17-E3B5-3E2666A5DC1E}"/>
              </a:ext>
            </a:extLst>
          </p:cNvPr>
          <p:cNvSpPr txBox="1"/>
          <p:nvPr/>
        </p:nvSpPr>
        <p:spPr>
          <a:xfrm>
            <a:off x="3991684" y="4581525"/>
            <a:ext cx="481012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3600" b="1" i="0" u="none" strike="noStrike" kern="1200" cap="none" spc="0" normalizeH="0" baseline="0" noProof="0" dirty="0">
                <a:ln>
                  <a:noFill/>
                </a:ln>
                <a:solidFill>
                  <a:srgbClr val="FFFFFF"/>
                </a:solidFill>
                <a:effectLst/>
                <a:uLnTx/>
                <a:uFillTx/>
                <a:latin typeface="Segoe UI"/>
                <a:ea typeface="+mn-ea"/>
                <a:cs typeface="+mn-cs"/>
              </a:rPr>
              <a:t>AND RESEARCHERS</a:t>
            </a:r>
          </a:p>
        </p:txBody>
      </p:sp>
    </p:spTree>
  </p:cSld>
  <p:clrMapOvr>
    <a:masterClrMapping/>
  </p:clrMapOvr>
  <mc:AlternateContent xmlns:mc="http://schemas.openxmlformats.org/markup-compatibility/2006" xmlns:p14="http://schemas.microsoft.com/office/powerpoint/2010/main">
    <mc:Choice Requires="p14">
      <p:transition spd="slow" p14:dur="2000">
        <p:fade thruBlk="1"/>
      </p:transition>
    </mc:Choice>
    <mc:Fallback xmlns="" xmlns:m="http://schemas.openxmlformats.org/officeDocument/2006/math" xmlns:a14="http://schemas.microsoft.com/office/drawing/2010/main">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 name="Rectangle 16"/>
          <p:cNvSpPr txBox="1">
            <a:spLocks noGrp="1"/>
          </p:cNvSpPr>
          <p:nvPr>
            <p:ph type="sldNum" sz="quarter" idx="2"/>
          </p:nvPr>
        </p:nvSpPr>
        <p:spPr>
          <a:xfrm>
            <a:off x="381788" y="6406643"/>
            <a:ext cx="191162" cy="28194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defRPr>
                <a:solidFill>
                  <a:srgbClr val="FFFFFF"/>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sz="1800" b="0" i="0" u="none" strike="noStrike" kern="1200" cap="none" spc="0" normalizeH="0" baseline="0" noProof="0">
                <a:ln>
                  <a:noFill/>
                </a:ln>
                <a:solidFill>
                  <a:srgbClr val="FFFFFF"/>
                </a:solidFill>
                <a:effectLst/>
                <a:uLnTx/>
                <a:uFillTx/>
                <a:latin typeface="Segoe U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a:t>
            </a:fld>
            <a:endParaRPr kumimoji="0" sz="1800" b="0" i="0" u="none" strike="noStrike" kern="1200" cap="none" spc="0" normalizeH="0" baseline="0" noProof="0">
              <a:ln>
                <a:noFill/>
              </a:ln>
              <a:solidFill>
                <a:srgbClr val="FFFFFF"/>
              </a:solidFill>
              <a:effectLst/>
              <a:uLnTx/>
              <a:uFillTx/>
              <a:latin typeface="Segoe UI"/>
              <a:ea typeface="+mn-ea"/>
              <a:cs typeface="+mn-cs"/>
            </a:endParaRPr>
          </a:p>
        </p:txBody>
      </p:sp>
      <p:sp>
        <p:nvSpPr>
          <p:cNvPr id="364" name="TextBox 59"/>
          <p:cNvSpPr txBox="1"/>
          <p:nvPr/>
        </p:nvSpPr>
        <p:spPr>
          <a:xfrm>
            <a:off x="292100" y="1116115"/>
            <a:ext cx="3048000" cy="19389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3500">
                <a:solidFill>
                  <a:srgbClr val="533E8D"/>
                </a:solidFill>
                <a:latin typeface="Averta PE Bold"/>
                <a:ea typeface="Averta PE Bold"/>
                <a:cs typeface="Averta PE Bold"/>
                <a:sym typeface="Averta PE Bold"/>
              </a:defRPr>
            </a:pPr>
            <a:r>
              <a:rPr kumimoji="0" sz="3500" b="0" i="0" u="none" strike="noStrike" kern="1200" cap="none" spc="0" normalizeH="0" baseline="0" noProof="0" dirty="0">
                <a:ln>
                  <a:noFill/>
                </a:ln>
                <a:solidFill>
                  <a:srgbClr val="533E8D"/>
                </a:solidFill>
                <a:effectLst/>
                <a:uLnTx/>
                <a:uFillTx/>
                <a:latin typeface="Segoe UI Semibold"/>
                <a:sym typeface="Averta PE Bold"/>
              </a:rPr>
              <a:t>EIC</a:t>
            </a:r>
          </a:p>
          <a:p>
            <a:pPr marL="0" marR="0" lvl="0" indent="0" algn="ctr" defTabSz="914400" rtl="0" eaLnBrk="1" fontAlgn="auto" latinLnBrk="0" hangingPunct="1">
              <a:lnSpc>
                <a:spcPct val="100000"/>
              </a:lnSpc>
              <a:spcBef>
                <a:spcPts val="0"/>
              </a:spcBef>
              <a:spcAft>
                <a:spcPts val="0"/>
              </a:spcAft>
              <a:buClrTx/>
              <a:buSzTx/>
              <a:buFontTx/>
              <a:buNone/>
              <a:tabLst/>
              <a:defRPr sz="3500">
                <a:solidFill>
                  <a:srgbClr val="533E8D"/>
                </a:solidFill>
                <a:latin typeface="Averta PE Bold"/>
                <a:ea typeface="Averta PE Bold"/>
                <a:cs typeface="Averta PE Bold"/>
                <a:sym typeface="Averta PE Bold"/>
              </a:defRPr>
            </a:pPr>
            <a:r>
              <a:rPr kumimoji="0" sz="3500" b="0" i="0" u="none" strike="noStrike" kern="1200" cap="none" spc="0" normalizeH="0" baseline="0" noProof="0" dirty="0">
                <a:ln>
                  <a:noFill/>
                </a:ln>
                <a:solidFill>
                  <a:srgbClr val="533E8D"/>
                </a:solidFill>
                <a:effectLst/>
                <a:uLnTx/>
                <a:uFillTx/>
                <a:latin typeface="Segoe UI Semibold"/>
                <a:sym typeface="Averta PE Bold"/>
              </a:rPr>
              <a:t>IMPACTS</a:t>
            </a:r>
          </a:p>
          <a:p>
            <a:pPr marL="0" marR="0" lvl="0" indent="0" algn="ctr" defTabSz="914400" rtl="0" eaLnBrk="1" fontAlgn="auto" latinLnBrk="0" hangingPunct="1">
              <a:lnSpc>
                <a:spcPct val="100000"/>
              </a:lnSpc>
              <a:spcBef>
                <a:spcPts val="0"/>
              </a:spcBef>
              <a:spcAft>
                <a:spcPts val="0"/>
              </a:spcAft>
              <a:buClrTx/>
              <a:buSzTx/>
              <a:buFontTx/>
              <a:buNone/>
              <a:tabLst/>
              <a:defRPr sz="2500">
                <a:solidFill>
                  <a:srgbClr val="533E8D"/>
                </a:solidFill>
                <a:latin typeface="Averta PE Light"/>
                <a:ea typeface="Averta PE Light"/>
                <a:cs typeface="Averta PE Light"/>
                <a:sym typeface="Averta PE Light"/>
              </a:defRPr>
            </a:pPr>
            <a:r>
              <a:rPr kumimoji="0" sz="2500" b="0" i="0" u="none" strike="noStrike" kern="1200" cap="none" spc="0" normalizeH="0" baseline="0" noProof="0" dirty="0">
                <a:ln>
                  <a:noFill/>
                </a:ln>
                <a:solidFill>
                  <a:srgbClr val="533E8D"/>
                </a:solidFill>
                <a:effectLst/>
                <a:uLnTx/>
                <a:uFillTx/>
                <a:latin typeface="Segoe UI Semibold"/>
                <a:sym typeface="Averta PE Light"/>
              </a:rPr>
              <a:t>(</a:t>
            </a:r>
            <a:r>
              <a:rPr kumimoji="0" lang="en-IE" sz="2500" b="0" i="0" u="none" strike="noStrike" kern="1200" cap="none" spc="0" normalizeH="0" baseline="0" noProof="0" dirty="0">
                <a:ln>
                  <a:noFill/>
                </a:ln>
                <a:solidFill>
                  <a:srgbClr val="533E8D"/>
                </a:solidFill>
                <a:effectLst/>
                <a:uLnTx/>
                <a:uFillTx/>
                <a:latin typeface="Segoe UI Semibold"/>
                <a:sym typeface="Averta PE Light"/>
              </a:rPr>
              <a:t>f</a:t>
            </a:r>
            <a:r>
              <a:rPr kumimoji="0" sz="2500" b="0" i="0" u="none" strike="noStrike" kern="1200" cap="none" spc="0" normalizeH="0" baseline="0" noProof="0" dirty="0">
                <a:ln>
                  <a:noFill/>
                </a:ln>
                <a:solidFill>
                  <a:srgbClr val="533E8D"/>
                </a:solidFill>
                <a:effectLst/>
                <a:uLnTx/>
                <a:uFillTx/>
                <a:latin typeface="Segoe UI Semibold"/>
                <a:sym typeface="Averta PE Light"/>
              </a:rPr>
              <a:t>rom </a:t>
            </a:r>
            <a:r>
              <a:rPr kumimoji="0" lang="en-IE" sz="2500" b="0" i="0" u="none" strike="noStrike" kern="1200" cap="none" spc="0" normalizeH="0" baseline="0" noProof="0" dirty="0">
                <a:ln>
                  <a:noFill/>
                </a:ln>
                <a:solidFill>
                  <a:srgbClr val="533E8D"/>
                </a:solidFill>
                <a:effectLst/>
                <a:uLnTx/>
                <a:uFillTx/>
                <a:latin typeface="Segoe UI Semibold"/>
                <a:sym typeface="Averta PE Light"/>
              </a:rPr>
              <a:t>Impact Report 2023</a:t>
            </a:r>
            <a:r>
              <a:rPr kumimoji="0" sz="2500" b="0" i="0" u="none" strike="noStrike" kern="1200" cap="none" spc="0" normalizeH="0" baseline="0" noProof="0" dirty="0">
                <a:ln>
                  <a:noFill/>
                </a:ln>
                <a:solidFill>
                  <a:srgbClr val="533E8D"/>
                </a:solidFill>
                <a:effectLst/>
                <a:uLnTx/>
                <a:uFillTx/>
                <a:latin typeface="Segoe UI Semibold"/>
                <a:sym typeface="Averta PE Light"/>
              </a:rPr>
              <a:t>)</a:t>
            </a:r>
          </a:p>
        </p:txBody>
      </p:sp>
      <p:pic>
        <p:nvPicPr>
          <p:cNvPr id="365" name="EIC square.ai" descr="EIC square.ai"/>
          <p:cNvPicPr>
            <a:picLocks noChangeAspect="1"/>
          </p:cNvPicPr>
          <p:nvPr/>
        </p:nvPicPr>
        <p:blipFill>
          <a:blip r:embed="rId2"/>
          <a:stretch>
            <a:fillRect/>
          </a:stretch>
        </p:blipFill>
        <p:spPr>
          <a:xfrm>
            <a:off x="10651930" y="6247878"/>
            <a:ext cx="1397816" cy="469766"/>
          </a:xfrm>
          <a:prstGeom prst="rect">
            <a:avLst/>
          </a:prstGeom>
          <a:ln w="12700">
            <a:miter lim="400000"/>
          </a:ln>
        </p:spPr>
      </p:pic>
      <p:pic>
        <p:nvPicPr>
          <p:cNvPr id="3" name="Picture 2" descr="A person holding a prosthetic leg&#10;&#10;Description automatically generated">
            <a:extLst>
              <a:ext uri="{FF2B5EF4-FFF2-40B4-BE49-F238E27FC236}">
                <a16:creationId xmlns:a16="http://schemas.microsoft.com/office/drawing/2014/main" id="{4608EEBE-9255-3F6C-FD5D-36E1DD1A1C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18970" y="3406317"/>
            <a:ext cx="4174485" cy="3474083"/>
          </a:xfrm>
          <a:prstGeom prst="rect">
            <a:avLst/>
          </a:prstGeom>
        </p:spPr>
      </p:pic>
      <p:sp>
        <p:nvSpPr>
          <p:cNvPr id="4" name="Rectangle 3">
            <a:extLst>
              <a:ext uri="{FF2B5EF4-FFF2-40B4-BE49-F238E27FC236}">
                <a16:creationId xmlns:a16="http://schemas.microsoft.com/office/drawing/2014/main" id="{E55D3864-AA96-E401-96E6-9018CF2D2035}"/>
              </a:ext>
            </a:extLst>
          </p:cNvPr>
          <p:cNvSpPr/>
          <p:nvPr/>
        </p:nvSpPr>
        <p:spPr>
          <a:xfrm>
            <a:off x="3905583" y="0"/>
            <a:ext cx="4137332" cy="3417211"/>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400" b="1" i="0" u="none" strike="noStrike" kern="1200" cap="none" spc="0" normalizeH="0" baseline="0" noProof="0" dirty="0">
                <a:ln>
                  <a:noFill/>
                </a:ln>
                <a:solidFill>
                  <a:srgbClr val="FFFFFF"/>
                </a:solidFill>
                <a:effectLst/>
                <a:uLnTx/>
                <a:uFillTx/>
                <a:latin typeface="Segoe UI"/>
                <a:ea typeface="+mn-ea"/>
                <a:cs typeface="+mn-cs"/>
              </a:rPr>
              <a:t>CROWDING IN INVESTMENT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400" b="1" i="0" u="none" strike="noStrike" kern="1200" cap="none" spc="0" normalizeH="0" baseline="0" noProof="0" dirty="0">
              <a:ln>
                <a:noFill/>
              </a:ln>
              <a:solidFill>
                <a:srgbClr val="FFFFFF"/>
              </a:solidFill>
              <a:effectLst/>
              <a:uLnTx/>
              <a:uFillTx/>
              <a:latin typeface="Segoe U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IE" sz="1400" b="0" i="0" u="none" strike="noStrike" kern="1200" cap="none" spc="0" normalizeH="0" baseline="0" noProof="0" dirty="0">
                <a:ln>
                  <a:noFill/>
                </a:ln>
                <a:solidFill>
                  <a:srgbClr val="FFFFFF"/>
                </a:solidFill>
                <a:effectLst/>
                <a:uLnTx/>
                <a:uFillTx/>
                <a:latin typeface="Segoe UI"/>
                <a:ea typeface="+mn-ea"/>
                <a:cs typeface="+mn-cs"/>
              </a:rPr>
              <a:t>Over </a:t>
            </a:r>
            <a:r>
              <a:rPr kumimoji="0" lang="en-IE" sz="1400" b="1" i="0" u="none" strike="noStrike" kern="1200" cap="none" spc="0" normalizeH="0" baseline="0" noProof="0" dirty="0">
                <a:ln>
                  <a:noFill/>
                </a:ln>
                <a:solidFill>
                  <a:srgbClr val="FFFFFF"/>
                </a:solidFill>
                <a:effectLst/>
                <a:uLnTx/>
                <a:uFillTx/>
                <a:latin typeface="Segoe UI"/>
                <a:ea typeface="+mn-ea"/>
                <a:cs typeface="+mn-cs"/>
              </a:rPr>
              <a:t>€1bn </a:t>
            </a:r>
            <a:r>
              <a:rPr kumimoji="0" lang="en-IE" sz="1400" b="0" i="0" u="none" strike="noStrike" kern="1200" cap="none" spc="0" normalizeH="0" baseline="0" noProof="0" dirty="0">
                <a:ln>
                  <a:noFill/>
                </a:ln>
                <a:solidFill>
                  <a:srgbClr val="FFFFFF"/>
                </a:solidFill>
                <a:effectLst/>
                <a:uLnTx/>
                <a:uFillTx/>
                <a:latin typeface="Segoe UI"/>
                <a:ea typeface="+mn-ea"/>
                <a:cs typeface="+mn-cs"/>
              </a:rPr>
              <a:t>of investment mobilised for deep tech investment under Horizon Europe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IE" sz="1400" b="0" i="0" u="none" strike="noStrike" kern="1200" cap="none" spc="0" normalizeH="0" baseline="0" noProof="0" dirty="0">
              <a:ln>
                <a:noFill/>
              </a:ln>
              <a:solidFill>
                <a:srgbClr val="FFFFFF"/>
              </a:solidFill>
              <a:effectLst/>
              <a:uLnTx/>
              <a:uFillTx/>
              <a:latin typeface="Segoe U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IE" sz="1400" b="1" i="0" u="none" strike="noStrike" kern="1200" cap="none" spc="0" normalizeH="0" baseline="0" noProof="0" dirty="0">
                <a:ln>
                  <a:noFill/>
                </a:ln>
                <a:solidFill>
                  <a:srgbClr val="FFFFFF"/>
                </a:solidFill>
                <a:effectLst/>
                <a:uLnTx/>
                <a:uFillTx/>
                <a:latin typeface="Segoe UI"/>
                <a:ea typeface="+mn-ea"/>
                <a:cs typeface="+mn-cs"/>
              </a:rPr>
              <a:t>280 </a:t>
            </a:r>
            <a:r>
              <a:rPr kumimoji="0" lang="en-IE" sz="1400" b="0" i="0" u="none" strike="noStrike" kern="1200" cap="none" spc="0" normalizeH="0" baseline="0" noProof="0" dirty="0">
                <a:ln>
                  <a:noFill/>
                </a:ln>
                <a:solidFill>
                  <a:srgbClr val="FFFFFF"/>
                </a:solidFill>
                <a:effectLst/>
                <a:uLnTx/>
                <a:uFillTx/>
                <a:latin typeface="Segoe UI"/>
                <a:ea typeface="+mn-ea"/>
                <a:cs typeface="+mn-cs"/>
              </a:rPr>
              <a:t>unique co-investors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IE" sz="1400" b="0" i="0" u="none" strike="noStrike" kern="1200" cap="none" spc="0" normalizeH="0" baseline="0" noProof="0" dirty="0">
              <a:ln>
                <a:noFill/>
              </a:ln>
              <a:solidFill>
                <a:srgbClr val="FFFFFF"/>
              </a:solidFill>
              <a:effectLst/>
              <a:uLnTx/>
              <a:uFillTx/>
              <a:latin typeface="Segoe U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IE" sz="1400" b="0" i="0" u="none" strike="noStrike" kern="1200" cap="none" spc="0" normalizeH="0" baseline="0" noProof="0" dirty="0">
                <a:ln>
                  <a:noFill/>
                </a:ln>
                <a:solidFill>
                  <a:srgbClr val="FFFFFF"/>
                </a:solidFill>
                <a:effectLst/>
                <a:uLnTx/>
                <a:uFillTx/>
                <a:latin typeface="Segoe UI"/>
                <a:ea typeface="+mn-ea"/>
                <a:cs typeface="+mn-cs"/>
              </a:rPr>
              <a:t>Leverage effect of </a:t>
            </a:r>
            <a:r>
              <a:rPr kumimoji="0" lang="en-IE" sz="1400" b="1" i="0" u="none" strike="noStrike" kern="1200" cap="none" spc="0" normalizeH="0" baseline="0" noProof="0" dirty="0">
                <a:ln>
                  <a:noFill/>
                </a:ln>
                <a:solidFill>
                  <a:srgbClr val="FFFFFF"/>
                </a:solidFill>
                <a:effectLst/>
                <a:uLnTx/>
                <a:uFillTx/>
                <a:latin typeface="Segoe UI"/>
                <a:ea typeface="+mn-ea"/>
                <a:cs typeface="+mn-cs"/>
              </a:rPr>
              <a:t>€3.5 </a:t>
            </a:r>
            <a:r>
              <a:rPr kumimoji="0" lang="en-IE" sz="1400" b="0" i="0" u="none" strike="noStrike" kern="1200" cap="none" spc="0" normalizeH="0" baseline="0" noProof="0" dirty="0">
                <a:ln>
                  <a:noFill/>
                </a:ln>
                <a:solidFill>
                  <a:srgbClr val="FFFFFF"/>
                </a:solidFill>
                <a:effectLst/>
                <a:uLnTx/>
                <a:uFillTx/>
                <a:latin typeface="Segoe UI"/>
                <a:ea typeface="+mn-ea"/>
                <a:cs typeface="+mn-cs"/>
              </a:rPr>
              <a:t>of co-investment for every € invested via the EIC Fund</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IE" sz="1400" b="0" i="0" u="none" strike="noStrike" kern="1200" cap="none" spc="0" normalizeH="0" baseline="0" noProof="0" dirty="0">
              <a:ln>
                <a:noFill/>
              </a:ln>
              <a:solidFill>
                <a:srgbClr val="FFFFFF"/>
              </a:solidFill>
              <a:effectLst/>
              <a:uLnTx/>
              <a:uFillTx/>
              <a:latin typeface="Segoe U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IE" sz="1400" b="0" i="0" u="none" strike="noStrike" kern="1200" cap="none" spc="0" normalizeH="0" baseline="0" noProof="0" dirty="0">
                <a:ln>
                  <a:noFill/>
                </a:ln>
                <a:solidFill>
                  <a:srgbClr val="FFFFFF"/>
                </a:solidFill>
                <a:effectLst/>
                <a:uLnTx/>
                <a:uFillTx/>
                <a:latin typeface="Segoe UI"/>
                <a:ea typeface="+mn-ea"/>
                <a:cs typeface="+mn-cs"/>
              </a:rPr>
              <a:t>Wider portfolio attracting over </a:t>
            </a:r>
            <a:r>
              <a:rPr kumimoji="0" lang="en-IE" sz="1400" b="1" i="0" u="none" strike="noStrike" kern="1200" cap="none" spc="0" normalizeH="0" baseline="0" noProof="0" dirty="0">
                <a:ln>
                  <a:noFill/>
                </a:ln>
                <a:solidFill>
                  <a:srgbClr val="FFFFFF"/>
                </a:solidFill>
                <a:effectLst/>
                <a:uLnTx/>
                <a:uFillTx/>
                <a:latin typeface="Segoe UI"/>
                <a:ea typeface="+mn-ea"/>
                <a:cs typeface="+mn-cs"/>
              </a:rPr>
              <a:t>€12bn </a:t>
            </a:r>
            <a:r>
              <a:rPr kumimoji="0" lang="en-IE" sz="1400" b="0" i="0" u="none" strike="noStrike" kern="1200" cap="none" spc="0" normalizeH="0" baseline="0" noProof="0" dirty="0">
                <a:ln>
                  <a:noFill/>
                </a:ln>
                <a:solidFill>
                  <a:srgbClr val="FFFFFF"/>
                </a:solidFill>
                <a:effectLst/>
                <a:uLnTx/>
                <a:uFillTx/>
                <a:latin typeface="Segoe UI"/>
                <a:ea typeface="+mn-ea"/>
                <a:cs typeface="+mn-cs"/>
              </a:rPr>
              <a:t>of follow-on investment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IE" sz="1400" b="0" i="0" u="none" strike="noStrike" kern="1200" cap="none" spc="0" normalizeH="0" baseline="0" noProof="0" dirty="0">
              <a:ln>
                <a:noFill/>
              </a:ln>
              <a:solidFill>
                <a:srgbClr val="FFFFFF"/>
              </a:solidFill>
              <a:effectLst/>
              <a:uLnTx/>
              <a:uFillTx/>
              <a:latin typeface="Segoe U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IE" sz="1400" b="1" i="0" u="none" strike="noStrike" kern="1200" cap="none" spc="0" normalizeH="0" baseline="0" noProof="0" dirty="0">
                <a:ln>
                  <a:noFill/>
                </a:ln>
                <a:solidFill>
                  <a:srgbClr val="FFFFFF"/>
                </a:solidFill>
                <a:effectLst/>
                <a:uLnTx/>
                <a:uFillTx/>
                <a:latin typeface="Segoe UI"/>
                <a:ea typeface="+mn-ea"/>
                <a:cs typeface="+mn-cs"/>
              </a:rPr>
              <a:t>&gt;150 </a:t>
            </a:r>
            <a:r>
              <a:rPr kumimoji="0" lang="en-IE" sz="1400" b="0" i="0" u="none" strike="noStrike" kern="1200" cap="none" spc="0" normalizeH="0" baseline="0" noProof="0" dirty="0">
                <a:ln>
                  <a:noFill/>
                </a:ln>
                <a:solidFill>
                  <a:srgbClr val="FFFFFF"/>
                </a:solidFill>
                <a:effectLst/>
                <a:uLnTx/>
                <a:uFillTx/>
                <a:latin typeface="Segoe UI"/>
                <a:ea typeface="+mn-ea"/>
                <a:cs typeface="+mn-cs"/>
              </a:rPr>
              <a:t>companies achieving Centaur valuation or above</a:t>
            </a:r>
          </a:p>
        </p:txBody>
      </p:sp>
      <p:sp>
        <p:nvSpPr>
          <p:cNvPr id="6" name="Rectangle 5">
            <a:extLst>
              <a:ext uri="{FF2B5EF4-FFF2-40B4-BE49-F238E27FC236}">
                <a16:creationId xmlns:a16="http://schemas.microsoft.com/office/drawing/2014/main" id="{996481EE-B62B-001B-42DD-6B88CCA293F6}"/>
              </a:ext>
            </a:extLst>
          </p:cNvPr>
          <p:cNvSpPr/>
          <p:nvPr/>
        </p:nvSpPr>
        <p:spPr>
          <a:xfrm>
            <a:off x="8049527" y="0"/>
            <a:ext cx="4142473" cy="340631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400" b="1" i="0" u="none" strike="noStrike" kern="1200" cap="none" spc="0" normalizeH="0" baseline="0" noProof="0" dirty="0">
                <a:ln>
                  <a:noFill/>
                </a:ln>
                <a:solidFill>
                  <a:srgbClr val="FFFFFF"/>
                </a:solidFill>
                <a:effectLst/>
                <a:uLnTx/>
                <a:uFillTx/>
                <a:latin typeface="Segoe UI"/>
                <a:ea typeface="+mn-ea"/>
                <a:cs typeface="+mn-cs"/>
              </a:rPr>
              <a:t>SUPPORTING CRITICAL TECHNOLOGIES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400" b="1" i="0" u="none" strike="noStrike" kern="1200" cap="none" spc="0" normalizeH="0" baseline="0" noProof="0" dirty="0">
              <a:ln>
                <a:noFill/>
              </a:ln>
              <a:solidFill>
                <a:srgbClr val="FFFFFF"/>
              </a:solidFill>
              <a:effectLst/>
              <a:uLnTx/>
              <a:uFillTx/>
              <a:latin typeface="Segoe U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&gt; </a:t>
            </a:r>
            <a:r>
              <a:rPr kumimoji="0" lang="en-US" sz="1400" b="1" i="0" u="none" strike="noStrike" kern="1200" cap="none" spc="0" normalizeH="0" baseline="0" noProof="0" dirty="0">
                <a:ln>
                  <a:noFill/>
                </a:ln>
                <a:solidFill>
                  <a:srgbClr val="FFFFFF"/>
                </a:solidFill>
                <a:effectLst/>
                <a:uLnTx/>
                <a:uFillTx/>
                <a:latin typeface="Segoe UI"/>
                <a:ea typeface="+mn-ea"/>
                <a:cs typeface="+mn-cs"/>
              </a:rPr>
              <a:t>€500m </a:t>
            </a:r>
            <a:r>
              <a:rPr kumimoji="0" lang="en-US" sz="1400" b="0" i="0" u="none" strike="noStrike" kern="1200" cap="none" spc="0" normalizeH="0" baseline="0" noProof="0" dirty="0">
                <a:ln>
                  <a:noFill/>
                </a:ln>
                <a:solidFill>
                  <a:srgbClr val="FFFFFF"/>
                </a:solidFill>
                <a:effectLst/>
                <a:uLnTx/>
                <a:uFillTx/>
                <a:latin typeface="Segoe UI"/>
                <a:ea typeface="+mn-ea"/>
                <a:cs typeface="+mn-cs"/>
              </a:rPr>
              <a:t>for projects and companies developing or integrating developments in </a:t>
            </a:r>
            <a:r>
              <a:rPr kumimoji="0" lang="en-US" sz="1400" b="1" i="0" u="none" strike="noStrike" kern="1200" cap="none" spc="0" normalizeH="0" baseline="0" noProof="0" dirty="0">
                <a:ln>
                  <a:noFill/>
                </a:ln>
                <a:solidFill>
                  <a:srgbClr val="FFFFFF"/>
                </a:solidFill>
                <a:effectLst/>
                <a:uLnTx/>
                <a:uFillTx/>
                <a:latin typeface="Segoe UI"/>
                <a:ea typeface="+mn-ea"/>
                <a:cs typeface="+mn-cs"/>
              </a:rPr>
              <a:t>Artificial Intelligence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FF"/>
                </a:solidFill>
                <a:effectLst/>
                <a:uLnTx/>
                <a:uFillTx/>
                <a:latin typeface="Segoe UI"/>
                <a:ea typeface="+mn-ea"/>
                <a:cs typeface="+mn-cs"/>
              </a:rPr>
              <a:t>~ €350m </a:t>
            </a:r>
            <a:r>
              <a:rPr kumimoji="0" lang="en-US" sz="1400" b="0" i="0" u="none" strike="noStrike" kern="1200" cap="none" spc="0" normalizeH="0" baseline="0" noProof="0" dirty="0">
                <a:ln>
                  <a:noFill/>
                </a:ln>
                <a:solidFill>
                  <a:srgbClr val="FFFFFF"/>
                </a:solidFill>
                <a:effectLst/>
                <a:uLnTx/>
                <a:uFillTx/>
                <a:latin typeface="Segoe UI"/>
                <a:ea typeface="+mn-ea"/>
                <a:cs typeface="+mn-cs"/>
              </a:rPr>
              <a:t>in support of </a:t>
            </a:r>
            <a:r>
              <a:rPr kumimoji="0" lang="en-US" sz="1400" b="1" i="0" u="none" strike="noStrike" kern="1200" cap="none" spc="0" normalizeH="0" baseline="0" noProof="0" dirty="0">
                <a:ln>
                  <a:noFill/>
                </a:ln>
                <a:solidFill>
                  <a:srgbClr val="FFFFFF"/>
                </a:solidFill>
                <a:effectLst/>
                <a:uLnTx/>
                <a:uFillTx/>
                <a:latin typeface="Segoe UI"/>
                <a:ea typeface="+mn-ea"/>
                <a:cs typeface="+mn-cs"/>
              </a:rPr>
              <a:t>Biotechnology and Biomanufacturing </a:t>
            </a:r>
            <a:r>
              <a:rPr kumimoji="0" lang="en-US" sz="1400" b="0" i="0" u="none" strike="noStrike" kern="1200" cap="none" spc="0" normalizeH="0" baseline="0" noProof="0" dirty="0">
                <a:ln>
                  <a:noFill/>
                </a:ln>
                <a:solidFill>
                  <a:srgbClr val="FFFFFF"/>
                </a:solidFill>
                <a:effectLst/>
                <a:uLnTx/>
                <a:uFillTx/>
                <a:latin typeface="Segoe UI"/>
                <a:ea typeface="+mn-ea"/>
                <a:cs typeface="+mn-cs"/>
              </a:rPr>
              <a:t>in areas ranging from Industrial Biotechnology to Healthcare Biotech.</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 </a:t>
            </a:r>
            <a:r>
              <a:rPr kumimoji="0" lang="en-US" sz="1400" b="1" i="0" u="none" strike="noStrike" kern="1200" cap="none" spc="0" normalizeH="0" baseline="0" noProof="0" dirty="0">
                <a:ln>
                  <a:noFill/>
                </a:ln>
                <a:solidFill>
                  <a:srgbClr val="FFFFFF"/>
                </a:solidFill>
                <a:effectLst/>
                <a:uLnTx/>
                <a:uFillTx/>
                <a:latin typeface="Segoe UI"/>
                <a:ea typeface="+mn-ea"/>
                <a:cs typeface="+mn-cs"/>
              </a:rPr>
              <a:t>€500m </a:t>
            </a:r>
            <a:r>
              <a:rPr kumimoji="0" lang="en-US" sz="1400" b="0" i="0" u="none" strike="noStrike" kern="1200" cap="none" spc="0" normalizeH="0" baseline="0" noProof="0" dirty="0">
                <a:ln>
                  <a:noFill/>
                </a:ln>
                <a:solidFill>
                  <a:srgbClr val="FFFFFF"/>
                </a:solidFill>
                <a:effectLst/>
                <a:uLnTx/>
                <a:uFillTx/>
                <a:latin typeface="Segoe UI"/>
                <a:ea typeface="+mn-ea"/>
                <a:cs typeface="+mn-cs"/>
              </a:rPr>
              <a:t>in support of </a:t>
            </a:r>
            <a:r>
              <a:rPr kumimoji="0" lang="en-US" sz="1400" b="1" i="0" u="none" strike="noStrike" kern="1200" cap="none" spc="0" normalizeH="0" baseline="0" noProof="0" dirty="0">
                <a:ln>
                  <a:noFill/>
                </a:ln>
                <a:solidFill>
                  <a:srgbClr val="FFFFFF"/>
                </a:solidFill>
                <a:effectLst/>
                <a:uLnTx/>
                <a:uFillTx/>
                <a:latin typeface="Segoe UI"/>
                <a:ea typeface="+mn-ea"/>
                <a:cs typeface="+mn-cs"/>
              </a:rPr>
              <a:t>Chips Act </a:t>
            </a:r>
            <a:r>
              <a:rPr kumimoji="0" lang="en-US" sz="1400" b="0" i="0" u="none" strike="noStrike" kern="1200" cap="none" spc="0" normalizeH="0" baseline="0" noProof="0" dirty="0">
                <a:ln>
                  <a:noFill/>
                </a:ln>
                <a:solidFill>
                  <a:srgbClr val="FFFFFF"/>
                </a:solidFill>
                <a:effectLst/>
                <a:uLnTx/>
                <a:uFillTx/>
                <a:latin typeface="Segoe UI"/>
                <a:ea typeface="+mn-ea"/>
                <a:cs typeface="+mn-cs"/>
              </a:rPr>
              <a:t>through funding for Quantum Technologies and Semiconductors.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FF"/>
                </a:solidFill>
                <a:effectLst/>
                <a:uLnTx/>
                <a:uFillTx/>
                <a:latin typeface="Segoe UI"/>
                <a:ea typeface="+mn-ea"/>
                <a:cs typeface="+mn-cs"/>
              </a:rPr>
              <a:t>&gt;150 </a:t>
            </a:r>
            <a:r>
              <a:rPr kumimoji="0" lang="en-US" sz="1400" b="0" i="0" u="none" strike="noStrike" kern="1200" cap="none" spc="0" normalizeH="0" baseline="0" noProof="0" dirty="0">
                <a:ln>
                  <a:noFill/>
                </a:ln>
                <a:solidFill>
                  <a:srgbClr val="FFFFFF"/>
                </a:solidFill>
                <a:effectLst/>
                <a:uLnTx/>
                <a:uFillTx/>
                <a:latin typeface="Segoe UI"/>
                <a:ea typeface="+mn-ea"/>
                <a:cs typeface="+mn-cs"/>
              </a:rPr>
              <a:t>projects with a clear focus on the development and use of </a:t>
            </a:r>
            <a:r>
              <a:rPr kumimoji="0" lang="en-US" sz="1400" b="1" i="0" u="none" strike="noStrike" kern="1200" cap="none" spc="0" normalizeH="0" baseline="0" noProof="0" dirty="0">
                <a:ln>
                  <a:noFill/>
                </a:ln>
                <a:solidFill>
                  <a:srgbClr val="FFFFFF"/>
                </a:solidFill>
                <a:effectLst/>
                <a:uLnTx/>
                <a:uFillTx/>
                <a:latin typeface="Segoe UI"/>
                <a:ea typeface="+mn-ea"/>
                <a:cs typeface="+mn-cs"/>
              </a:rPr>
              <a:t>Advanced Materials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1" i="0" u="none" strike="noStrike" kern="1200" cap="none" spc="0" normalizeH="0" baseline="0" noProof="0" dirty="0">
              <a:ln>
                <a:noFill/>
              </a:ln>
              <a:solidFill>
                <a:srgbClr val="FFFFFF"/>
              </a:solidFill>
              <a:effectLst/>
              <a:uLnTx/>
              <a:uFillTx/>
              <a:latin typeface="Segoe UI"/>
              <a:ea typeface="+mn-ea"/>
              <a:cs typeface="+mn-cs"/>
            </a:endParaRPr>
          </a:p>
        </p:txBody>
      </p:sp>
      <p:sp>
        <p:nvSpPr>
          <p:cNvPr id="8" name="Rectangle 7">
            <a:extLst>
              <a:ext uri="{FF2B5EF4-FFF2-40B4-BE49-F238E27FC236}">
                <a16:creationId xmlns:a16="http://schemas.microsoft.com/office/drawing/2014/main" id="{EA22103F-C070-F41B-5028-B730B1EA5222}"/>
              </a:ext>
            </a:extLst>
          </p:cNvPr>
          <p:cNvSpPr/>
          <p:nvPr/>
        </p:nvSpPr>
        <p:spPr>
          <a:xfrm>
            <a:off x="0" y="3426343"/>
            <a:ext cx="4650874" cy="3417211"/>
          </a:xfrm>
          <a:prstGeom prst="rect">
            <a:avLst/>
          </a:prstGeom>
          <a:solidFill>
            <a:schemeClr val="tx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400" b="1" i="0" u="none" strike="noStrike" kern="1200" cap="none" spc="0" normalizeH="0" baseline="0" noProof="0" dirty="0">
                <a:ln>
                  <a:noFill/>
                </a:ln>
                <a:solidFill>
                  <a:srgbClr val="FFFFFF"/>
                </a:solidFill>
                <a:effectLst/>
                <a:uLnTx/>
                <a:uFillTx/>
                <a:latin typeface="Segoe UI"/>
                <a:ea typeface="+mn-ea"/>
                <a:cs typeface="+mn-cs"/>
              </a:rPr>
              <a:t>SUPPORTING STARTUPS &amp; SMEs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400" b="0" i="0" u="none" strike="noStrike" kern="1200" cap="none" spc="0" normalizeH="0" baseline="0" noProof="0" dirty="0">
              <a:ln>
                <a:noFill/>
              </a:ln>
              <a:solidFill>
                <a:srgbClr val="FFFFFF"/>
              </a:solidFill>
              <a:effectLst/>
              <a:uLnTx/>
              <a:uFillTx/>
              <a:latin typeface="Segoe U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1400" b="0" i="0" u="none" strike="noStrike" kern="1200" cap="none" spc="0" normalizeH="0" baseline="0" noProof="0" dirty="0">
                <a:ln>
                  <a:noFill/>
                </a:ln>
                <a:solidFill>
                  <a:srgbClr val="FFFFFF"/>
                </a:solidFill>
                <a:effectLst/>
                <a:uLnTx/>
                <a:uFillTx/>
                <a:latin typeface="Segoe UI"/>
                <a:ea typeface="+mn-ea"/>
                <a:cs typeface="+mn-cs"/>
              </a:rPr>
              <a:t>Companies in receipt of support see employment growth of </a:t>
            </a:r>
            <a:r>
              <a:rPr kumimoji="0" lang="en-IE" sz="1400" b="1" i="0" u="none" strike="noStrike" kern="1200" cap="none" spc="0" normalizeH="0" baseline="0" noProof="0" dirty="0">
                <a:ln>
                  <a:noFill/>
                </a:ln>
                <a:solidFill>
                  <a:srgbClr val="FFFFFF"/>
                </a:solidFill>
                <a:effectLst/>
                <a:uLnTx/>
                <a:uFillTx/>
                <a:latin typeface="Segoe UI"/>
                <a:ea typeface="+mn-ea"/>
                <a:cs typeface="+mn-cs"/>
              </a:rPr>
              <a:t>35% </a:t>
            </a:r>
            <a:r>
              <a:rPr kumimoji="0" lang="en-IE" sz="1400" b="0" i="0" u="none" strike="noStrike" kern="1200" cap="none" spc="0" normalizeH="0" baseline="0" noProof="0" dirty="0">
                <a:ln>
                  <a:noFill/>
                </a:ln>
                <a:solidFill>
                  <a:srgbClr val="FFFFFF"/>
                </a:solidFill>
                <a:effectLst/>
                <a:uLnTx/>
                <a:uFillTx/>
                <a:latin typeface="Segoe UI"/>
                <a:ea typeface="+mn-ea"/>
                <a:cs typeface="+mn-cs"/>
              </a:rPr>
              <a:t>and </a:t>
            </a:r>
            <a:r>
              <a:rPr kumimoji="0" lang="en-IE" sz="1400" b="1" i="0" u="none" strike="noStrike" kern="1200" cap="none" spc="0" normalizeH="0" baseline="0" noProof="0" dirty="0">
                <a:ln>
                  <a:noFill/>
                </a:ln>
                <a:solidFill>
                  <a:srgbClr val="FFFFFF"/>
                </a:solidFill>
                <a:effectLst/>
                <a:uLnTx/>
                <a:uFillTx/>
                <a:latin typeface="Segoe UI"/>
                <a:ea typeface="+mn-ea"/>
                <a:cs typeface="+mn-cs"/>
              </a:rPr>
              <a:t>65% </a:t>
            </a:r>
            <a:r>
              <a:rPr kumimoji="0" lang="en-IE" sz="1400" b="0" i="0" u="none" strike="noStrike" kern="1200" cap="none" spc="0" normalizeH="0" baseline="0" noProof="0" dirty="0">
                <a:ln>
                  <a:noFill/>
                </a:ln>
                <a:solidFill>
                  <a:srgbClr val="FFFFFF"/>
                </a:solidFill>
                <a:effectLst/>
                <a:uLnTx/>
                <a:uFillTx/>
                <a:latin typeface="Segoe UI"/>
                <a:ea typeface="+mn-ea"/>
                <a:cs typeface="+mn-cs"/>
              </a:rPr>
              <a:t>revenue growth in the 2 years following EIC support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IE" sz="1400" b="0" i="0" u="none" strike="noStrike" kern="1200" cap="none" spc="0" normalizeH="0" baseline="0" noProof="0" dirty="0">
              <a:ln>
                <a:noFill/>
              </a:ln>
              <a:solidFill>
                <a:srgbClr val="FFFFFF"/>
              </a:solidFill>
              <a:effectLst/>
              <a:uLnTx/>
              <a:uFillTx/>
              <a:latin typeface="Segoe U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1400" b="0" i="0" u="none" strike="noStrike" kern="1200" cap="none" spc="0" normalizeH="0" baseline="0" noProof="0" dirty="0">
                <a:ln>
                  <a:noFill/>
                </a:ln>
                <a:solidFill>
                  <a:srgbClr val="FFFFFF"/>
                </a:solidFill>
                <a:effectLst/>
                <a:uLnTx/>
                <a:uFillTx/>
                <a:latin typeface="Segoe UI"/>
                <a:ea typeface="+mn-ea"/>
                <a:cs typeface="+mn-cs"/>
              </a:rPr>
              <a:t>&gt; </a:t>
            </a:r>
            <a:r>
              <a:rPr kumimoji="0" lang="en-IE" sz="1400" b="1" i="0" u="none" strike="noStrike" kern="1200" cap="none" spc="0" normalizeH="0" baseline="0" noProof="0" dirty="0">
                <a:ln>
                  <a:noFill/>
                </a:ln>
                <a:solidFill>
                  <a:srgbClr val="FFFFFF"/>
                </a:solidFill>
                <a:effectLst/>
                <a:uLnTx/>
                <a:uFillTx/>
                <a:latin typeface="Segoe UI"/>
                <a:ea typeface="+mn-ea"/>
                <a:cs typeface="+mn-cs"/>
              </a:rPr>
              <a:t>500 </a:t>
            </a:r>
            <a:r>
              <a:rPr kumimoji="0" lang="en-IE" sz="1400" b="0" i="0" u="none" strike="noStrike" kern="1200" cap="none" spc="0" normalizeH="0" baseline="0" noProof="0" dirty="0">
                <a:ln>
                  <a:noFill/>
                </a:ln>
                <a:solidFill>
                  <a:srgbClr val="FFFFFF"/>
                </a:solidFill>
                <a:effectLst/>
                <a:uLnTx/>
                <a:uFillTx/>
                <a:latin typeface="Segoe UI"/>
                <a:ea typeface="+mn-ea"/>
                <a:cs typeface="+mn-cs"/>
              </a:rPr>
              <a:t>companies supported under the Accelerator since 2021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IE" sz="1400" b="0" i="0" u="none" strike="noStrike" kern="1200" cap="none" spc="0" normalizeH="0" baseline="0" noProof="0" dirty="0">
              <a:ln>
                <a:noFill/>
              </a:ln>
              <a:solidFill>
                <a:srgbClr val="FFFFFF"/>
              </a:solidFill>
              <a:effectLst/>
              <a:uLnTx/>
              <a:uFillTx/>
              <a:latin typeface="Segoe U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1400" b="1" i="0" u="none" strike="noStrike" kern="1200" cap="none" spc="0" normalizeH="0" baseline="0" noProof="0" dirty="0">
                <a:ln>
                  <a:noFill/>
                </a:ln>
                <a:solidFill>
                  <a:srgbClr val="FFFFFF"/>
                </a:solidFill>
                <a:effectLst/>
                <a:uLnTx/>
                <a:uFillTx/>
                <a:latin typeface="Segoe UI"/>
                <a:ea typeface="+mn-ea"/>
                <a:cs typeface="+mn-cs"/>
              </a:rPr>
              <a:t>19% </a:t>
            </a:r>
            <a:r>
              <a:rPr kumimoji="0" lang="en-IE" sz="1400" b="0" i="0" u="none" strike="noStrike" kern="1200" cap="none" spc="0" normalizeH="0" baseline="0" noProof="0" dirty="0">
                <a:ln>
                  <a:noFill/>
                </a:ln>
                <a:solidFill>
                  <a:srgbClr val="FFFFFF"/>
                </a:solidFill>
                <a:effectLst/>
                <a:uLnTx/>
                <a:uFillTx/>
                <a:latin typeface="Segoe UI"/>
                <a:ea typeface="+mn-ea"/>
                <a:cs typeface="+mn-cs"/>
              </a:rPr>
              <a:t>female CEOs amongst Accelerator beneficiaries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IE" sz="1400" b="0" i="0" u="none" strike="noStrike" kern="1200" cap="none" spc="0" normalizeH="0" baseline="0" noProof="0" dirty="0">
              <a:ln>
                <a:noFill/>
              </a:ln>
              <a:solidFill>
                <a:srgbClr val="FFFFFF"/>
              </a:solidFill>
              <a:effectLst/>
              <a:uLnTx/>
              <a:uFillTx/>
              <a:latin typeface="Segoe U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1400" b="1" i="0" u="none" strike="noStrike" kern="1200" cap="none" spc="0" normalizeH="0" baseline="0" noProof="0" dirty="0">
                <a:ln>
                  <a:noFill/>
                </a:ln>
                <a:solidFill>
                  <a:srgbClr val="FFFFFF"/>
                </a:solidFill>
                <a:effectLst/>
                <a:uLnTx/>
                <a:uFillTx/>
                <a:latin typeface="Segoe UI"/>
                <a:ea typeface="+mn-ea"/>
                <a:cs typeface="+mn-cs"/>
              </a:rPr>
              <a:t>&gt;100</a:t>
            </a:r>
            <a:r>
              <a:rPr kumimoji="0" lang="en-IE" sz="1400" b="0" i="0" u="none" strike="noStrike" kern="1200" cap="none" spc="0" normalizeH="0" baseline="0" noProof="0" dirty="0">
                <a:ln>
                  <a:noFill/>
                </a:ln>
                <a:solidFill>
                  <a:srgbClr val="FFFFFF"/>
                </a:solidFill>
                <a:effectLst/>
                <a:uLnTx/>
                <a:uFillTx/>
                <a:latin typeface="Segoe UI"/>
                <a:ea typeface="+mn-ea"/>
                <a:cs typeface="+mn-cs"/>
              </a:rPr>
              <a:t> companies have received investment and a total of &gt; 200 have received investment decisions following due diligence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IE" sz="1400" b="0" i="0" u="none" strike="noStrike" kern="1200" cap="none" spc="0" normalizeH="0" baseline="0" noProof="0" dirty="0">
              <a:ln>
                <a:noFill/>
              </a:ln>
              <a:solidFill>
                <a:srgbClr val="FFFFFF"/>
              </a:solidFill>
              <a:effectLst/>
              <a:uLnTx/>
              <a:uFillTx/>
              <a:latin typeface="Segoe U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IE" sz="14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10" name="Rectangle 9">
            <a:extLst>
              <a:ext uri="{FF2B5EF4-FFF2-40B4-BE49-F238E27FC236}">
                <a16:creationId xmlns:a16="http://schemas.microsoft.com/office/drawing/2014/main" id="{7047E599-3C97-F8C3-FEC3-6EFBD5EEB86D}"/>
              </a:ext>
            </a:extLst>
          </p:cNvPr>
          <p:cNvSpPr/>
          <p:nvPr/>
        </p:nvSpPr>
        <p:spPr>
          <a:xfrm>
            <a:off x="4650874" y="3413643"/>
            <a:ext cx="3366641" cy="344135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400" b="1" i="0" u="none" strike="noStrike" kern="1200" cap="none" spc="0" normalizeH="0" baseline="0" noProof="0" dirty="0">
                <a:ln>
                  <a:noFill/>
                </a:ln>
                <a:solidFill>
                  <a:srgbClr val="2C2C2C"/>
                </a:solidFill>
                <a:effectLst/>
                <a:uLnTx/>
                <a:uFillTx/>
                <a:latin typeface="Segoe UI"/>
                <a:ea typeface="+mn-ea"/>
                <a:cs typeface="+mn-cs"/>
              </a:rPr>
              <a:t>PIPELINE OF TECHNOLOGY BREAKTHROUGHS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400" b="1" i="0" u="none" strike="noStrike" kern="1200" cap="none" spc="0" normalizeH="0" baseline="0" noProof="0" dirty="0">
              <a:ln>
                <a:noFill/>
              </a:ln>
              <a:solidFill>
                <a:srgbClr val="2C2C2C"/>
              </a:solidFill>
              <a:effectLst/>
              <a:uLnTx/>
              <a:uFillTx/>
              <a:latin typeface="Segoe U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1400" b="1" i="0" u="none" strike="noStrike" kern="1200" cap="none" spc="0" normalizeH="0" baseline="0" noProof="0" dirty="0">
                <a:ln>
                  <a:noFill/>
                </a:ln>
                <a:solidFill>
                  <a:srgbClr val="2C2C2C"/>
                </a:solidFill>
                <a:effectLst/>
                <a:uLnTx/>
                <a:uFillTx/>
                <a:latin typeface="Segoe UI"/>
                <a:ea typeface="+mn-ea"/>
                <a:cs typeface="+mn-cs"/>
              </a:rPr>
              <a:t>&gt; 300 </a:t>
            </a:r>
            <a:r>
              <a:rPr kumimoji="0" lang="en-IE" sz="1400" b="0" i="0" u="none" strike="noStrike" kern="1200" cap="none" spc="0" normalizeH="0" baseline="0" noProof="0" dirty="0">
                <a:ln>
                  <a:noFill/>
                </a:ln>
                <a:solidFill>
                  <a:srgbClr val="2C2C2C"/>
                </a:solidFill>
                <a:effectLst/>
                <a:uLnTx/>
                <a:uFillTx/>
                <a:latin typeface="Segoe UI"/>
                <a:ea typeface="+mn-ea"/>
                <a:cs typeface="+mn-cs"/>
              </a:rPr>
              <a:t>early-stage research projects with Challenge based portfolios in areas such as energy storage, cell &amp; gene therapies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IE" sz="1400" b="0" i="0" u="none" strike="noStrike" kern="1200" cap="none" spc="0" normalizeH="0" baseline="0" noProof="0" dirty="0">
              <a:ln>
                <a:noFill/>
              </a:ln>
              <a:solidFill>
                <a:srgbClr val="2C2C2C"/>
              </a:solidFill>
              <a:effectLst/>
              <a:uLnTx/>
              <a:uFillTx/>
              <a:latin typeface="Segoe U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1400" b="0" i="0" u="none" strike="noStrike" kern="1200" cap="none" spc="0" normalizeH="0" baseline="0" noProof="0" dirty="0">
                <a:ln>
                  <a:noFill/>
                </a:ln>
                <a:solidFill>
                  <a:srgbClr val="2C2C2C"/>
                </a:solidFill>
                <a:effectLst/>
                <a:uLnTx/>
                <a:uFillTx/>
                <a:latin typeface="Segoe UI"/>
                <a:ea typeface="+mn-ea"/>
                <a:cs typeface="+mn-cs"/>
              </a:rPr>
              <a:t>~</a:t>
            </a:r>
            <a:r>
              <a:rPr kumimoji="0" lang="en-IE" sz="1400" b="1" i="0" u="none" strike="noStrike" kern="1200" cap="none" spc="0" normalizeH="0" baseline="0" noProof="0" dirty="0">
                <a:ln>
                  <a:noFill/>
                </a:ln>
                <a:solidFill>
                  <a:srgbClr val="2C2C2C"/>
                </a:solidFill>
                <a:effectLst/>
                <a:uLnTx/>
                <a:uFillTx/>
                <a:latin typeface="Segoe UI"/>
                <a:ea typeface="+mn-ea"/>
                <a:cs typeface="+mn-cs"/>
              </a:rPr>
              <a:t>1700</a:t>
            </a:r>
            <a:r>
              <a:rPr kumimoji="0" lang="en-IE" sz="1400" b="0" i="0" u="none" strike="noStrike" kern="1200" cap="none" spc="0" normalizeH="0" baseline="0" noProof="0" dirty="0">
                <a:ln>
                  <a:noFill/>
                </a:ln>
                <a:solidFill>
                  <a:srgbClr val="2C2C2C"/>
                </a:solidFill>
                <a:effectLst/>
                <a:uLnTx/>
                <a:uFillTx/>
                <a:latin typeface="Segoe UI"/>
                <a:ea typeface="+mn-ea"/>
                <a:cs typeface="+mn-cs"/>
              </a:rPr>
              <a:t> unique innovations emerging from wider portfolio</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IE" sz="1400" b="0" i="0" u="none" strike="noStrike" kern="1200" cap="none" spc="0" normalizeH="0" baseline="0" noProof="0" dirty="0">
              <a:ln>
                <a:noFill/>
              </a:ln>
              <a:solidFill>
                <a:srgbClr val="2C2C2C"/>
              </a:solidFill>
              <a:effectLst/>
              <a:uLnTx/>
              <a:uFillTx/>
              <a:latin typeface="Segoe U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1400" b="1" i="0" u="none" strike="noStrike" kern="1200" cap="none" spc="0" normalizeH="0" baseline="0" noProof="0" dirty="0">
                <a:ln>
                  <a:noFill/>
                </a:ln>
                <a:solidFill>
                  <a:srgbClr val="2C2C2C"/>
                </a:solidFill>
                <a:effectLst/>
                <a:uLnTx/>
                <a:uFillTx/>
                <a:latin typeface="Segoe UI"/>
                <a:ea typeface="+mn-ea"/>
                <a:cs typeface="+mn-cs"/>
              </a:rPr>
              <a:t>140 </a:t>
            </a:r>
            <a:r>
              <a:rPr kumimoji="0" lang="en-IE" sz="1400" b="0" i="0" u="none" strike="noStrike" kern="1200" cap="none" spc="0" normalizeH="0" baseline="0" noProof="0" dirty="0">
                <a:ln>
                  <a:noFill/>
                </a:ln>
                <a:solidFill>
                  <a:srgbClr val="2C2C2C"/>
                </a:solidFill>
                <a:effectLst/>
                <a:uLnTx/>
                <a:uFillTx/>
                <a:latin typeface="Segoe UI"/>
                <a:ea typeface="+mn-ea"/>
                <a:cs typeface="+mn-cs"/>
              </a:rPr>
              <a:t>projects commercialising research results with </a:t>
            </a:r>
            <a:r>
              <a:rPr kumimoji="0" lang="en-IE" sz="1400" b="1" i="0" u="none" strike="noStrike" kern="1200" cap="none" spc="0" normalizeH="0" baseline="0" noProof="0" dirty="0">
                <a:ln>
                  <a:noFill/>
                </a:ln>
                <a:solidFill>
                  <a:srgbClr val="2C2C2C"/>
                </a:solidFill>
                <a:effectLst/>
                <a:uLnTx/>
                <a:uFillTx/>
                <a:latin typeface="Segoe UI"/>
                <a:ea typeface="+mn-ea"/>
                <a:cs typeface="+mn-cs"/>
              </a:rPr>
              <a:t>50% </a:t>
            </a:r>
            <a:r>
              <a:rPr kumimoji="0" lang="en-IE" sz="1400" b="0" i="0" u="none" strike="noStrike" kern="1200" cap="none" spc="0" normalizeH="0" baseline="0" noProof="0" dirty="0">
                <a:ln>
                  <a:noFill/>
                </a:ln>
                <a:solidFill>
                  <a:srgbClr val="2C2C2C"/>
                </a:solidFill>
                <a:effectLst/>
                <a:uLnTx/>
                <a:uFillTx/>
                <a:latin typeface="Segoe UI"/>
                <a:ea typeface="+mn-ea"/>
                <a:cs typeface="+mn-cs"/>
              </a:rPr>
              <a:t>originating from the ERC</a:t>
            </a:r>
            <a:endParaRPr kumimoji="0" lang="en-IE" sz="1400" b="1" i="0" u="none" strike="noStrike" kern="1200" cap="none" spc="0" normalizeH="0" baseline="0" noProof="0" dirty="0">
              <a:ln>
                <a:noFill/>
              </a:ln>
              <a:solidFill>
                <a:srgbClr val="2C2C2C"/>
              </a:solidFill>
              <a:effectLst/>
              <a:uLnTx/>
              <a:uFillTx/>
              <a:latin typeface="Segoe U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400" b="1" i="0" u="none" strike="noStrike" kern="1200" cap="none" spc="0" normalizeH="0" baseline="0" noProof="0" dirty="0">
              <a:ln>
                <a:noFill/>
              </a:ln>
              <a:solidFill>
                <a:srgbClr val="2C2C2C"/>
              </a:solidFill>
              <a:effectLst/>
              <a:uLnTx/>
              <a:uFillTx/>
              <a:latin typeface="Segoe UI"/>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200">
        <p:push dir="u"/>
      </p:transition>
    </mc:Choice>
    <mc:Fallback xmlns:a14="http://schemas.microsoft.com/office/drawing/2010/main" xmlns:m="http://schemas.openxmlformats.org/officeDocument/2006/math"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37944" y="3685398"/>
            <a:ext cx="7123441" cy="1184149"/>
          </a:xfrm>
        </p:spPr>
        <p:txBody>
          <a:bodyPr/>
          <a:lstStyle/>
          <a:p>
            <a:r>
              <a:rPr lang="en-GB" sz="2400" dirty="0"/>
              <a:t>    </a:t>
            </a:r>
          </a:p>
          <a:p>
            <a:r>
              <a:rPr lang="en-GB" sz="2400" dirty="0"/>
              <a:t>@</a:t>
            </a:r>
            <a:r>
              <a:rPr lang="en-GB" sz="2400" dirty="0" err="1"/>
              <a:t>EUeic</a:t>
            </a:r>
            <a:r>
              <a:rPr lang="en-GB" sz="2400" dirty="0"/>
              <a:t>      </a:t>
            </a:r>
          </a:p>
          <a:p>
            <a:r>
              <a:rPr lang="en-GB" sz="2400" dirty="0"/>
              <a:t>#</a:t>
            </a:r>
            <a:r>
              <a:rPr lang="en-GB" sz="2400" dirty="0" err="1"/>
              <a:t>Eueic</a:t>
            </a:r>
            <a:endParaRPr lang="en-GB" sz="2400" dirty="0"/>
          </a:p>
          <a:p>
            <a:endParaRPr lang="en-GB" dirty="0"/>
          </a:p>
        </p:txBody>
      </p:sp>
    </p:spTree>
    <p:extLst>
      <p:ext uri="{BB962C8B-B14F-4D97-AF65-F5344CB8AC3E}">
        <p14:creationId xmlns:p14="http://schemas.microsoft.com/office/powerpoint/2010/main" val="7820154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03179-CB9C-19EA-40E9-E1D69A45B429}"/>
              </a:ext>
            </a:extLst>
          </p:cNvPr>
          <p:cNvSpPr>
            <a:spLocks noGrp="1"/>
          </p:cNvSpPr>
          <p:nvPr>
            <p:ph type="title" idx="10"/>
          </p:nvPr>
        </p:nvSpPr>
        <p:spPr/>
        <p:txBody>
          <a:bodyPr/>
          <a:lstStyle/>
          <a:p>
            <a:endParaRPr lang="en-US"/>
          </a:p>
        </p:txBody>
      </p:sp>
      <p:sp>
        <p:nvSpPr>
          <p:cNvPr id="3" name="Content Placeholder 2">
            <a:extLst>
              <a:ext uri="{FF2B5EF4-FFF2-40B4-BE49-F238E27FC236}">
                <a16:creationId xmlns:a16="http://schemas.microsoft.com/office/drawing/2014/main" id="{DE0DD50F-2186-80C5-E257-8D10163E81A7}"/>
              </a:ext>
            </a:extLst>
          </p:cNvPr>
          <p:cNvSpPr>
            <a:spLocks noGrp="1"/>
          </p:cNvSpPr>
          <p:nvPr>
            <p:ph sz="quarter" idx="11"/>
          </p:nvPr>
        </p:nvSpPr>
        <p:spPr/>
        <p:txBody>
          <a:bodyPr/>
          <a:lstStyle/>
          <a:p>
            <a:endParaRPr lang="en-US"/>
          </a:p>
        </p:txBody>
      </p:sp>
      <p:sp>
        <p:nvSpPr>
          <p:cNvPr id="4" name="Text Placeholder 3">
            <a:extLst>
              <a:ext uri="{FF2B5EF4-FFF2-40B4-BE49-F238E27FC236}">
                <a16:creationId xmlns:a16="http://schemas.microsoft.com/office/drawing/2014/main" id="{9A1552EA-B24F-593B-FE98-3010499C5512}"/>
              </a:ext>
            </a:extLst>
          </p:cNvPr>
          <p:cNvSpPr>
            <a:spLocks noGrp="1"/>
          </p:cNvSpPr>
          <p:nvPr>
            <p:ph type="body" sz="quarter" idx="13"/>
          </p:nvPr>
        </p:nvSpPr>
        <p:spPr/>
        <p:txBody>
          <a:bodyPr/>
          <a:lstStyle/>
          <a:p>
            <a:endParaRPr lang="en-US"/>
          </a:p>
        </p:txBody>
      </p:sp>
      <p:pic>
        <p:nvPicPr>
          <p:cNvPr id="7" name="Picture 6">
            <a:extLst>
              <a:ext uri="{FF2B5EF4-FFF2-40B4-BE49-F238E27FC236}">
                <a16:creationId xmlns:a16="http://schemas.microsoft.com/office/drawing/2014/main" id="{15ADEEAB-D564-9E08-A4A2-E0818CD70D3F}"/>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3790576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F69878DC-2051-8701-5DA5-C69C034A5B87}"/>
              </a:ext>
            </a:extLst>
          </p:cNvPr>
          <p:cNvSpPr txBox="1">
            <a:spLocks/>
          </p:cNvSpPr>
          <p:nvPr/>
        </p:nvSpPr>
        <p:spPr>
          <a:xfrm>
            <a:off x="694917" y="-315660"/>
            <a:ext cx="11351024" cy="12717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tx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endParaRPr lang="en-GB" sz="2500" spc="-151" dirty="0">
              <a:solidFill>
                <a:srgbClr val="1A356B"/>
              </a:solidFill>
              <a:latin typeface="Arial"/>
              <a:cs typeface="Arial"/>
            </a:endParaRPr>
          </a:p>
        </p:txBody>
      </p:sp>
      <p:sp>
        <p:nvSpPr>
          <p:cNvPr id="4" name="TextBox 3">
            <a:extLst>
              <a:ext uri="{FF2B5EF4-FFF2-40B4-BE49-F238E27FC236}">
                <a16:creationId xmlns:a16="http://schemas.microsoft.com/office/drawing/2014/main" id="{AF3B8FB4-D76D-A658-94D3-5148C286336E}"/>
              </a:ext>
            </a:extLst>
          </p:cNvPr>
          <p:cNvSpPr txBox="1"/>
          <p:nvPr/>
        </p:nvSpPr>
        <p:spPr>
          <a:xfrm>
            <a:off x="146059" y="1"/>
            <a:ext cx="3764864" cy="2948844"/>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Autofit/>
          </a:bodyPr>
          <a:lstStyle/>
          <a:p>
            <a:pPr algn="ctr">
              <a:lnSpc>
                <a:spcPct val="90000"/>
              </a:lnSpc>
              <a:spcBef>
                <a:spcPts val="1000"/>
              </a:spcBef>
            </a:pPr>
            <a:endParaRPr lang="en-US" sz="2400" b="1" dirty="0">
              <a:solidFill>
                <a:schemeClr val="accent1">
                  <a:lumMod val="50000"/>
                </a:schemeClr>
              </a:solidFill>
            </a:endParaRPr>
          </a:p>
          <a:p>
            <a:pPr algn="ctr">
              <a:lnSpc>
                <a:spcPct val="90000"/>
              </a:lnSpc>
              <a:spcBef>
                <a:spcPts val="1000"/>
              </a:spcBef>
            </a:pPr>
            <a:endParaRPr lang="en-US" sz="2400" b="1" dirty="0">
              <a:solidFill>
                <a:schemeClr val="accent1">
                  <a:lumMod val="50000"/>
                </a:schemeClr>
              </a:solidFill>
              <a:cs typeface="Calibri"/>
            </a:endParaRPr>
          </a:p>
        </p:txBody>
      </p:sp>
      <p:sp>
        <p:nvSpPr>
          <p:cNvPr id="35" name="Title 3">
            <a:extLst>
              <a:ext uri="{FF2B5EF4-FFF2-40B4-BE49-F238E27FC236}">
                <a16:creationId xmlns:a16="http://schemas.microsoft.com/office/drawing/2014/main" id="{378951E0-A79C-1E5C-EFF2-A2E3679C799E}"/>
              </a:ext>
            </a:extLst>
          </p:cNvPr>
          <p:cNvSpPr txBox="1">
            <a:spLocks/>
          </p:cNvSpPr>
          <p:nvPr/>
        </p:nvSpPr>
        <p:spPr>
          <a:xfrm>
            <a:off x="146059" y="946712"/>
            <a:ext cx="11899883" cy="382021"/>
          </a:xfrm>
          <a:prstGeom prst="rect">
            <a:avLst/>
          </a:prstGeom>
          <a:solidFill>
            <a:schemeClr val="tx2"/>
          </a:solidFill>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b="1" i="0" kern="1200">
                <a:solidFill>
                  <a:schemeClr val="tx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GB" sz="2500" spc="-151" dirty="0">
                <a:solidFill>
                  <a:schemeClr val="bg1"/>
                </a:solidFill>
                <a:latin typeface="Arial"/>
                <a:cs typeface="Arial"/>
              </a:rPr>
              <a:t>EU SMEs and IPRs - facts</a:t>
            </a:r>
          </a:p>
        </p:txBody>
      </p:sp>
      <p:pic>
        <p:nvPicPr>
          <p:cNvPr id="31" name="Picture 30">
            <a:extLst>
              <a:ext uri="{FF2B5EF4-FFF2-40B4-BE49-F238E27FC236}">
                <a16:creationId xmlns:a16="http://schemas.microsoft.com/office/drawing/2014/main" id="{19DBDB41-3DAB-D757-A3D4-88C5DD1E23CF}"/>
              </a:ext>
            </a:extLst>
          </p:cNvPr>
          <p:cNvPicPr>
            <a:picLocks noChangeAspect="1"/>
          </p:cNvPicPr>
          <p:nvPr/>
        </p:nvPicPr>
        <p:blipFill>
          <a:blip r:embed="rId3"/>
          <a:stretch>
            <a:fillRect/>
          </a:stretch>
        </p:blipFill>
        <p:spPr>
          <a:xfrm>
            <a:off x="694918" y="1486641"/>
            <a:ext cx="10243855" cy="4408012"/>
          </a:xfrm>
          <a:prstGeom prst="rect">
            <a:avLst/>
          </a:prstGeom>
        </p:spPr>
      </p:pic>
      <p:sp>
        <p:nvSpPr>
          <p:cNvPr id="33" name="Title 1">
            <a:extLst>
              <a:ext uri="{FF2B5EF4-FFF2-40B4-BE49-F238E27FC236}">
                <a16:creationId xmlns:a16="http://schemas.microsoft.com/office/drawing/2014/main" id="{FA93A9AB-E3AA-78AB-4A33-1A7F1CBFFC02}"/>
              </a:ext>
            </a:extLst>
          </p:cNvPr>
          <p:cNvSpPr txBox="1">
            <a:spLocks/>
          </p:cNvSpPr>
          <p:nvPr/>
        </p:nvSpPr>
        <p:spPr>
          <a:xfrm>
            <a:off x="68056" y="6000083"/>
            <a:ext cx="5519017" cy="105784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v"/>
            </a:pPr>
            <a:r>
              <a:rPr lang="en-US" sz="1467" dirty="0">
                <a:solidFill>
                  <a:srgbClr val="203864"/>
                </a:solidFill>
                <a:latin typeface="Arial"/>
                <a:cs typeface="Arial"/>
              </a:rPr>
              <a:t>2021 EUIPO and EPO joint </a:t>
            </a:r>
            <a:r>
              <a:rPr lang="en-US" sz="1467" dirty="0">
                <a:solidFill>
                  <a:srgbClr val="203864"/>
                </a:solidFill>
                <a:latin typeface="Arial"/>
                <a:cs typeface="Arial"/>
                <a:hlinkClick r:id="rId4">
                  <a:extLst>
                    <a:ext uri="{A12FA001-AC4F-418D-AE19-62706E023703}">
                      <ahyp:hlinkClr xmlns:ahyp="http://schemas.microsoft.com/office/drawing/2018/hyperlinkcolor" val="tx"/>
                    </a:ext>
                  </a:extLst>
                </a:hlinkClick>
              </a:rPr>
              <a:t>study</a:t>
            </a:r>
            <a:r>
              <a:rPr lang="en-US" sz="1467" dirty="0">
                <a:solidFill>
                  <a:srgbClr val="203864"/>
                </a:solidFill>
                <a:latin typeface="Arial"/>
                <a:cs typeface="Arial"/>
              </a:rPr>
              <a:t> on Intellectual property rights and firm performance in the European Union</a:t>
            </a:r>
          </a:p>
          <a:p>
            <a:pPr>
              <a:lnSpc>
                <a:spcPct val="100000"/>
              </a:lnSpc>
              <a:spcBef>
                <a:spcPts val="0"/>
              </a:spcBef>
              <a:buFont typeface="Wingdings" panose="05000000000000000000" pitchFamily="2" charset="2"/>
              <a:buChar char="v"/>
            </a:pPr>
            <a:r>
              <a:rPr lang="en-US" sz="1467" dirty="0">
                <a:solidFill>
                  <a:srgbClr val="203864"/>
                </a:solidFill>
                <a:latin typeface="Arial"/>
                <a:cs typeface="Arial"/>
                <a:hlinkClick r:id="rId5">
                  <a:extLst>
                    <a:ext uri="{A12FA001-AC4F-418D-AE19-62706E023703}">
                      <ahyp:hlinkClr xmlns:ahyp="http://schemas.microsoft.com/office/drawing/2018/hyperlinkcolor" val="tx"/>
                    </a:ext>
                  </a:extLst>
                </a:hlinkClick>
              </a:rPr>
              <a:t>2022 EUIPO IP SME Scoreboard </a:t>
            </a:r>
            <a:endParaRPr lang="en-US" sz="1467" dirty="0">
              <a:solidFill>
                <a:srgbClr val="203864"/>
              </a:solidFill>
              <a:latin typeface="Arial"/>
              <a:cs typeface="Arial"/>
            </a:endParaRPr>
          </a:p>
        </p:txBody>
      </p:sp>
    </p:spTree>
    <p:extLst>
      <p:ext uri="{BB962C8B-B14F-4D97-AF65-F5344CB8AC3E}">
        <p14:creationId xmlns:p14="http://schemas.microsoft.com/office/powerpoint/2010/main" val="24302135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F69878DC-2051-8701-5DA5-C69C034A5B87}"/>
              </a:ext>
            </a:extLst>
          </p:cNvPr>
          <p:cNvSpPr txBox="1">
            <a:spLocks/>
          </p:cNvSpPr>
          <p:nvPr/>
        </p:nvSpPr>
        <p:spPr>
          <a:xfrm>
            <a:off x="694917" y="1156007"/>
            <a:ext cx="11351024" cy="12717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tx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endParaRPr lang="en-GB" sz="2500" spc="-151" dirty="0">
              <a:solidFill>
                <a:srgbClr val="1A356B"/>
              </a:solidFill>
              <a:latin typeface="Arial"/>
              <a:cs typeface="Arial"/>
            </a:endParaRPr>
          </a:p>
        </p:txBody>
      </p:sp>
      <p:sp>
        <p:nvSpPr>
          <p:cNvPr id="2" name="TextBox 1">
            <a:extLst>
              <a:ext uri="{FF2B5EF4-FFF2-40B4-BE49-F238E27FC236}">
                <a16:creationId xmlns:a16="http://schemas.microsoft.com/office/drawing/2014/main" id="{3921F541-433B-9CEE-D5EE-7E31C0CCD391}"/>
              </a:ext>
            </a:extLst>
          </p:cNvPr>
          <p:cNvSpPr txBox="1"/>
          <p:nvPr/>
        </p:nvSpPr>
        <p:spPr>
          <a:xfrm>
            <a:off x="336640" y="1202932"/>
            <a:ext cx="10728251" cy="550137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nSpc>
                <a:spcPct val="150000"/>
              </a:lnSpc>
              <a:spcAft>
                <a:spcPts val="200"/>
              </a:spcAft>
            </a:pPr>
            <a:endParaRPr lang="en-US" dirty="0">
              <a:solidFill>
                <a:srgbClr val="203864"/>
              </a:solidFill>
              <a:latin typeface="Arial"/>
              <a:cs typeface="Arial"/>
            </a:endParaRPr>
          </a:p>
          <a:p>
            <a:pPr marL="342891" indent="-342891">
              <a:lnSpc>
                <a:spcPct val="150000"/>
              </a:lnSpc>
              <a:spcAft>
                <a:spcPts val="200"/>
              </a:spcAft>
              <a:buFont typeface="Arial" panose="020B0604020202020204" pitchFamily="34" charset="0"/>
              <a:buChar char="•"/>
            </a:pPr>
            <a:r>
              <a:rPr lang="en-US" sz="2000" b="1" dirty="0">
                <a:solidFill>
                  <a:srgbClr val="06677E"/>
                </a:solidFill>
                <a:latin typeface="Arial"/>
                <a:cs typeface="Arial"/>
              </a:rPr>
              <a:t>Protection of inventions and innovations</a:t>
            </a:r>
            <a:r>
              <a:rPr lang="en-US" b="1" dirty="0">
                <a:solidFill>
                  <a:srgbClr val="06677E"/>
                </a:solidFill>
                <a:latin typeface="Arial"/>
                <a:cs typeface="Arial"/>
              </a:rPr>
              <a:t>; </a:t>
            </a:r>
            <a:r>
              <a:rPr lang="en-US" dirty="0">
                <a:solidFill>
                  <a:srgbClr val="203864"/>
                </a:solidFill>
                <a:latin typeface="Arial"/>
                <a:cs typeface="Arial"/>
              </a:rPr>
              <a:t>exhibition centers often serve as platforms for showcasing new inventions and innovations </a:t>
            </a:r>
            <a:endParaRPr lang="en-US" b="1" dirty="0">
              <a:solidFill>
                <a:srgbClr val="203864"/>
              </a:solidFill>
              <a:latin typeface="Arial"/>
              <a:cs typeface="Arial"/>
            </a:endParaRPr>
          </a:p>
          <a:p>
            <a:pPr marL="342891" indent="-342891">
              <a:lnSpc>
                <a:spcPct val="150000"/>
              </a:lnSpc>
              <a:spcAft>
                <a:spcPts val="200"/>
              </a:spcAft>
              <a:buFont typeface="Arial" panose="020B0604020202020204" pitchFamily="34" charset="0"/>
              <a:buChar char="•"/>
            </a:pPr>
            <a:r>
              <a:rPr lang="en-US" sz="2000" b="1" dirty="0">
                <a:solidFill>
                  <a:schemeClr val="accent1"/>
                </a:solidFill>
                <a:latin typeface="Arial"/>
                <a:cs typeface="Arial"/>
              </a:rPr>
              <a:t>Brand protection; </a:t>
            </a:r>
            <a:r>
              <a:rPr lang="en-US" dirty="0">
                <a:solidFill>
                  <a:srgbClr val="203864"/>
                </a:solidFill>
                <a:latin typeface="Arial"/>
                <a:cs typeface="Arial"/>
              </a:rPr>
              <a:t>exhibition centers are opportunities for companies to promote their brands and establish their presence in the market</a:t>
            </a:r>
          </a:p>
          <a:p>
            <a:pPr marL="342891" indent="-342891">
              <a:lnSpc>
                <a:spcPct val="150000"/>
              </a:lnSpc>
              <a:spcAft>
                <a:spcPts val="200"/>
              </a:spcAft>
              <a:buFont typeface="Arial" panose="020B0604020202020204" pitchFamily="34" charset="0"/>
              <a:buChar char="•"/>
            </a:pPr>
            <a:r>
              <a:rPr lang="en-US" sz="2000" b="1" dirty="0">
                <a:solidFill>
                  <a:schemeClr val="accent5">
                    <a:lumMod val="75000"/>
                  </a:schemeClr>
                </a:solidFill>
                <a:latin typeface="Arial"/>
                <a:cs typeface="Arial"/>
              </a:rPr>
              <a:t>Design protection; </a:t>
            </a:r>
            <a:r>
              <a:rPr lang="en-US" dirty="0">
                <a:solidFill>
                  <a:srgbClr val="203864"/>
                </a:solidFill>
                <a:latin typeface="Arial"/>
                <a:cs typeface="Arial"/>
              </a:rPr>
              <a:t>exhibition centers are opportunities for companies to showcase their products, their unique visual attributes</a:t>
            </a:r>
          </a:p>
          <a:p>
            <a:pPr marL="342891" indent="-342891">
              <a:lnSpc>
                <a:spcPct val="150000"/>
              </a:lnSpc>
              <a:spcAft>
                <a:spcPts val="200"/>
              </a:spcAft>
              <a:buFont typeface="Arial" panose="020B0604020202020204" pitchFamily="34" charset="0"/>
              <a:buChar char="•"/>
            </a:pPr>
            <a:r>
              <a:rPr lang="en-US" sz="2000" b="1" dirty="0">
                <a:solidFill>
                  <a:schemeClr val="accent5"/>
                </a:solidFill>
                <a:latin typeface="Arial"/>
                <a:cs typeface="Arial"/>
              </a:rPr>
              <a:t>Licensing and commercialization opportunities; </a:t>
            </a:r>
            <a:r>
              <a:rPr lang="en-US" dirty="0">
                <a:solidFill>
                  <a:srgbClr val="203864"/>
                </a:solidFill>
                <a:latin typeface="Arial"/>
                <a:cs typeface="Arial"/>
              </a:rPr>
              <a:t>exhibition centers often attract potential business partners, investors, and licensees</a:t>
            </a:r>
            <a:endParaRPr lang="en-US" b="1" dirty="0">
              <a:solidFill>
                <a:srgbClr val="203864"/>
              </a:solidFill>
              <a:latin typeface="Arial"/>
              <a:cs typeface="Arial"/>
            </a:endParaRPr>
          </a:p>
          <a:p>
            <a:pPr marL="342891" indent="-342891">
              <a:lnSpc>
                <a:spcPct val="150000"/>
              </a:lnSpc>
              <a:spcAft>
                <a:spcPts val="200"/>
              </a:spcAft>
              <a:buFont typeface="Arial" panose="020B0604020202020204" pitchFamily="34" charset="0"/>
              <a:buChar char="•"/>
            </a:pPr>
            <a:r>
              <a:rPr lang="en-US" sz="2000" b="1" dirty="0">
                <a:solidFill>
                  <a:srgbClr val="0070C0"/>
                </a:solidFill>
                <a:latin typeface="Arial"/>
                <a:cs typeface="Arial"/>
              </a:rPr>
              <a:t>Enforcement and dispute resolution</a:t>
            </a:r>
            <a:r>
              <a:rPr lang="en-US" sz="2000" b="1" dirty="0">
                <a:solidFill>
                  <a:srgbClr val="203864"/>
                </a:solidFill>
                <a:latin typeface="Arial"/>
                <a:cs typeface="Arial"/>
              </a:rPr>
              <a:t>; </a:t>
            </a:r>
            <a:r>
              <a:rPr lang="en-US" dirty="0">
                <a:solidFill>
                  <a:srgbClr val="203864"/>
                </a:solidFill>
                <a:latin typeface="Arial"/>
                <a:cs typeface="Arial"/>
              </a:rPr>
              <a:t>in cases where IP rights are infringed upon, exhibitors can take legal action to enforce their rights</a:t>
            </a:r>
            <a:endParaRPr lang="en-US" b="1" dirty="0">
              <a:solidFill>
                <a:srgbClr val="203864"/>
              </a:solidFill>
              <a:latin typeface="Arial"/>
              <a:cs typeface="Arial"/>
            </a:endParaRPr>
          </a:p>
        </p:txBody>
      </p:sp>
      <p:sp>
        <p:nvSpPr>
          <p:cNvPr id="4" name="TextBox 3">
            <a:extLst>
              <a:ext uri="{FF2B5EF4-FFF2-40B4-BE49-F238E27FC236}">
                <a16:creationId xmlns:a16="http://schemas.microsoft.com/office/drawing/2014/main" id="{AF3B8FB4-D76D-A658-94D3-5148C286336E}"/>
              </a:ext>
            </a:extLst>
          </p:cNvPr>
          <p:cNvSpPr txBox="1"/>
          <p:nvPr/>
        </p:nvSpPr>
        <p:spPr>
          <a:xfrm>
            <a:off x="336640" y="736736"/>
            <a:ext cx="11518720" cy="838541"/>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Autofit/>
          </a:bodyPr>
          <a:lstStyle/>
          <a:p>
            <a:endParaRPr lang="en-US" sz="2400" spc="-151" dirty="0">
              <a:solidFill>
                <a:srgbClr val="1A356B"/>
              </a:solidFill>
              <a:latin typeface="Arial"/>
              <a:cs typeface="Arial"/>
            </a:endParaRPr>
          </a:p>
        </p:txBody>
      </p:sp>
      <p:sp>
        <p:nvSpPr>
          <p:cNvPr id="3" name="Title 3">
            <a:extLst>
              <a:ext uri="{FF2B5EF4-FFF2-40B4-BE49-F238E27FC236}">
                <a16:creationId xmlns:a16="http://schemas.microsoft.com/office/drawing/2014/main" id="{3566F691-A991-85BC-1010-EF31B8A67833}"/>
              </a:ext>
            </a:extLst>
          </p:cNvPr>
          <p:cNvSpPr txBox="1">
            <a:spLocks/>
          </p:cNvSpPr>
          <p:nvPr/>
        </p:nvSpPr>
        <p:spPr>
          <a:xfrm>
            <a:off x="420488" y="962489"/>
            <a:ext cx="11351024" cy="445257"/>
          </a:xfrm>
          <a:prstGeom prst="rect">
            <a:avLst/>
          </a:prstGeom>
          <a:solidFill>
            <a:schemeClr val="tx2"/>
          </a:solidFill>
        </p:spPr>
        <p:txBody>
          <a:bodyPr vert="horz" lIns="91440" tIns="45720" rIns="91440" bIns="45720" rtlCol="0" anchor="ctr">
            <a:normAutofit lnSpcReduction="10000"/>
          </a:bodyPr>
          <a:lstStyle>
            <a:defPPr>
              <a:defRPr lang="en-US"/>
            </a:defPPr>
            <a:lvl1pPr defTabSz="914400">
              <a:lnSpc>
                <a:spcPct val="90000"/>
              </a:lnSpc>
              <a:spcBef>
                <a:spcPct val="0"/>
              </a:spcBef>
              <a:buNone/>
              <a:defRPr sz="1875" b="1" i="0" spc="-113">
                <a:solidFill>
                  <a:schemeClr val="bg1"/>
                </a:solidFill>
                <a:latin typeface="Arial"/>
                <a:ea typeface="Open Sans Semibold" panose="020B0606030504020204" pitchFamily="34" charset="0"/>
                <a:cs typeface="Arial"/>
              </a:defRPr>
            </a:lvl1pPr>
          </a:lstStyle>
          <a:p>
            <a:r>
              <a:rPr lang="en-US" sz="2667" spc="-151" dirty="0"/>
              <a:t>Intellectual property rights at Exhibition Centers</a:t>
            </a:r>
          </a:p>
        </p:txBody>
      </p:sp>
      <p:sp>
        <p:nvSpPr>
          <p:cNvPr id="8" name="Title 3">
            <a:extLst>
              <a:ext uri="{FF2B5EF4-FFF2-40B4-BE49-F238E27FC236}">
                <a16:creationId xmlns:a16="http://schemas.microsoft.com/office/drawing/2014/main" id="{27EF28A4-E325-E5A3-A857-A0A22DA5E97B}"/>
              </a:ext>
            </a:extLst>
          </p:cNvPr>
          <p:cNvSpPr txBox="1">
            <a:spLocks/>
          </p:cNvSpPr>
          <p:nvPr/>
        </p:nvSpPr>
        <p:spPr>
          <a:xfrm>
            <a:off x="694917" y="838541"/>
            <a:ext cx="11351024" cy="12717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tx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endParaRPr lang="en-US" sz="2500" spc="-151" dirty="0">
              <a:solidFill>
                <a:srgbClr val="1A356B"/>
              </a:solidFill>
              <a:latin typeface="Arial"/>
              <a:cs typeface="Arial"/>
            </a:endParaRPr>
          </a:p>
        </p:txBody>
      </p:sp>
    </p:spTree>
    <p:extLst>
      <p:ext uri="{BB962C8B-B14F-4D97-AF65-F5344CB8AC3E}">
        <p14:creationId xmlns:p14="http://schemas.microsoft.com/office/powerpoint/2010/main" val="2010709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1" name="Picture 10" descr="A close-up of hands shaking&#10;&#10;Description automatically generated with medium confidence">
            <a:extLst>
              <a:ext uri="{FF2B5EF4-FFF2-40B4-BE49-F238E27FC236}">
                <a16:creationId xmlns:a16="http://schemas.microsoft.com/office/drawing/2014/main" id="{86E74E2B-0B48-0F45-5738-E34B246A8FFE}"/>
              </a:ext>
            </a:extLst>
          </p:cNvPr>
          <p:cNvPicPr>
            <a:picLocks noChangeAspect="1"/>
          </p:cNvPicPr>
          <p:nvPr/>
        </p:nvPicPr>
        <p:blipFill>
          <a:blip r:embed="rId3">
            <a:alphaModFix amt="11000"/>
            <a:extLst>
              <a:ext uri="{28A0092B-C50C-407E-A947-70E740481C1C}">
                <a14:useLocalDpi xmlns:a14="http://schemas.microsoft.com/office/drawing/2010/main" val="0"/>
              </a:ext>
            </a:extLst>
          </a:blip>
          <a:stretch>
            <a:fillRect/>
          </a:stretch>
        </p:blipFill>
        <p:spPr>
          <a:xfrm>
            <a:off x="0" y="320222"/>
            <a:ext cx="12192000" cy="6485423"/>
          </a:xfrm>
          <a:prstGeom prst="rect">
            <a:avLst/>
          </a:prstGeom>
        </p:spPr>
      </p:pic>
      <p:sp>
        <p:nvSpPr>
          <p:cNvPr id="13" name="Rectangle: Rounded Corners 12">
            <a:extLst>
              <a:ext uri="{FF2B5EF4-FFF2-40B4-BE49-F238E27FC236}">
                <a16:creationId xmlns:a16="http://schemas.microsoft.com/office/drawing/2014/main" id="{3F2A04D1-E2D2-1094-7B71-C8C32734F2E9}"/>
              </a:ext>
            </a:extLst>
          </p:cNvPr>
          <p:cNvSpPr/>
          <p:nvPr/>
        </p:nvSpPr>
        <p:spPr>
          <a:xfrm>
            <a:off x="864297" y="1281005"/>
            <a:ext cx="10172672" cy="1699771"/>
          </a:xfrm>
          <a:prstGeom prst="roundRect">
            <a:avLst/>
          </a:prstGeom>
          <a:noFill/>
          <a:ln w="19050"/>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b="1" dirty="0">
                <a:solidFill>
                  <a:schemeClr val="accent5">
                    <a:lumMod val="50000"/>
                  </a:schemeClr>
                </a:solidFill>
              </a:rPr>
              <a:t>IP protection at exhibition centers safeguards exhibitor’s creative works, it promotes fair competition and stimulates economic growth</a:t>
            </a:r>
            <a:endParaRPr lang="en-US" sz="3200" dirty="0">
              <a:solidFill>
                <a:schemeClr val="accent5">
                  <a:lumMod val="50000"/>
                </a:schemeClr>
              </a:solidFill>
            </a:endParaRPr>
          </a:p>
        </p:txBody>
      </p:sp>
      <p:sp>
        <p:nvSpPr>
          <p:cNvPr id="7" name="TextBox 6">
            <a:extLst>
              <a:ext uri="{FF2B5EF4-FFF2-40B4-BE49-F238E27FC236}">
                <a16:creationId xmlns:a16="http://schemas.microsoft.com/office/drawing/2014/main" id="{74E949AD-1174-B515-E088-4FC60180A4C3}"/>
              </a:ext>
            </a:extLst>
          </p:cNvPr>
          <p:cNvSpPr txBox="1"/>
          <p:nvPr/>
        </p:nvSpPr>
        <p:spPr>
          <a:xfrm>
            <a:off x="778306" y="3773545"/>
            <a:ext cx="11067705" cy="2239331"/>
          </a:xfrm>
          <a:prstGeom prst="rect">
            <a:avLst/>
          </a:prstGeom>
          <a:noFill/>
        </p:spPr>
        <p:txBody>
          <a:bodyPr wrap="square">
            <a:spAutoFit/>
          </a:bodyPr>
          <a:lstStyle/>
          <a:p>
            <a:pPr>
              <a:lnSpc>
                <a:spcPct val="150000"/>
              </a:lnSpc>
            </a:pPr>
            <a:r>
              <a:rPr lang="en-US" sz="2400" b="1" dirty="0">
                <a:solidFill>
                  <a:srgbClr val="203864"/>
                </a:solidFill>
                <a:latin typeface="Arial" panose="020B0604020202020204" pitchFamily="34" charset="0"/>
                <a:cs typeface="Arial" panose="020B0604020202020204" pitchFamily="34" charset="0"/>
              </a:rPr>
              <a:t>EUIPO can support:</a:t>
            </a:r>
          </a:p>
          <a:p>
            <a:pPr marL="342891" indent="-342891">
              <a:lnSpc>
                <a:spcPct val="150000"/>
              </a:lnSpc>
              <a:buFont typeface="Wingdings" panose="05000000000000000000" pitchFamily="2" charset="2"/>
              <a:buChar char="§"/>
            </a:pPr>
            <a:r>
              <a:rPr lang="en-US" sz="2400" dirty="0">
                <a:solidFill>
                  <a:srgbClr val="203864"/>
                </a:solidFill>
                <a:latin typeface="Arial" panose="020B0604020202020204" pitchFamily="34" charset="0"/>
                <a:cs typeface="Arial" panose="020B0604020202020204" pitchFamily="34" charset="0"/>
              </a:rPr>
              <a:t>with trustworthy information on intellectual property</a:t>
            </a:r>
          </a:p>
          <a:p>
            <a:pPr marL="342891" indent="-342891">
              <a:lnSpc>
                <a:spcPct val="150000"/>
              </a:lnSpc>
              <a:buFont typeface="Wingdings" panose="05000000000000000000" pitchFamily="2" charset="2"/>
              <a:buChar char="§"/>
            </a:pPr>
            <a:r>
              <a:rPr lang="en-US" sz="2400" dirty="0">
                <a:solidFill>
                  <a:srgbClr val="203864"/>
                </a:solidFill>
                <a:latin typeface="Arial" panose="020B0604020202020204" pitchFamily="34" charset="0"/>
                <a:cs typeface="Arial" panose="020B0604020202020204" pitchFamily="34" charset="0"/>
              </a:rPr>
              <a:t>expand services and information offered to exhibitors</a:t>
            </a:r>
          </a:p>
          <a:p>
            <a:pPr marL="342891" indent="-342891">
              <a:lnSpc>
                <a:spcPct val="150000"/>
              </a:lnSpc>
              <a:buFont typeface="Wingdings" panose="05000000000000000000" pitchFamily="2" charset="2"/>
              <a:buChar char="§"/>
            </a:pPr>
            <a:r>
              <a:rPr lang="en-US" sz="2400" dirty="0">
                <a:solidFill>
                  <a:srgbClr val="203864"/>
                </a:solidFill>
                <a:latin typeface="Arial" panose="020B0604020202020204" pitchFamily="34" charset="0"/>
                <a:cs typeface="Arial" panose="020B0604020202020204" pitchFamily="34" charset="0"/>
              </a:rPr>
              <a:t>enable exhibitors to showcase their IP assets with confidence</a:t>
            </a:r>
            <a:endParaRPr lang="en-US" sz="2000" dirty="0">
              <a:latin typeface="Arial Rounded MT Bold" panose="020F0704030504030204" pitchFamily="34" charset="0"/>
            </a:endParaRPr>
          </a:p>
        </p:txBody>
      </p:sp>
    </p:spTree>
    <p:extLst>
      <p:ext uri="{BB962C8B-B14F-4D97-AF65-F5344CB8AC3E}">
        <p14:creationId xmlns:p14="http://schemas.microsoft.com/office/powerpoint/2010/main" val="24902770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59223E-5DB6-4853-8965-C4F2DA7FBBD3}"/>
              </a:ext>
            </a:extLst>
          </p:cNvPr>
          <p:cNvSpPr txBox="1">
            <a:spLocks/>
          </p:cNvSpPr>
          <p:nvPr/>
        </p:nvSpPr>
        <p:spPr>
          <a:xfrm>
            <a:off x="420488" y="961066"/>
            <a:ext cx="11351024" cy="443764"/>
          </a:xfrm>
          <a:prstGeom prst="rect">
            <a:avLst/>
          </a:prstGeom>
          <a:solidFill>
            <a:schemeClr val="tx2"/>
          </a:solidFill>
        </p:spPr>
        <p:txBody>
          <a:bodyPr vert="horz" lIns="91440" tIns="45720" rIns="91440" bIns="45720" rtlCol="0" anchor="ctr">
            <a:normAutofit lnSpcReduction="10000"/>
          </a:bodyPr>
          <a:lstStyle>
            <a:defPPr>
              <a:defRPr lang="en-US"/>
            </a:defPPr>
            <a:lvl1pPr defTabSz="914400">
              <a:lnSpc>
                <a:spcPct val="90000"/>
              </a:lnSpc>
              <a:spcBef>
                <a:spcPct val="0"/>
              </a:spcBef>
              <a:buNone/>
              <a:defRPr sz="2000" b="1" i="0" spc="-113">
                <a:solidFill>
                  <a:schemeClr val="bg1"/>
                </a:solidFill>
                <a:latin typeface="Arial"/>
                <a:ea typeface="Open Sans Semibold" panose="020B0606030504020204" pitchFamily="34" charset="0"/>
                <a:cs typeface="Arial"/>
              </a:defRPr>
            </a:lvl1pPr>
          </a:lstStyle>
          <a:p>
            <a:r>
              <a:rPr lang="en-US" sz="2667" dirty="0"/>
              <a:t>Ideas Powered for business Programme </a:t>
            </a:r>
            <a:r>
              <a:rPr lang="en-US" sz="2667"/>
              <a:t>supportive initiatives</a:t>
            </a:r>
            <a:endParaRPr lang="en-US" sz="2667" dirty="0"/>
          </a:p>
        </p:txBody>
      </p:sp>
      <p:sp>
        <p:nvSpPr>
          <p:cNvPr id="6" name="TextBox 5">
            <a:extLst>
              <a:ext uri="{FF2B5EF4-FFF2-40B4-BE49-F238E27FC236}">
                <a16:creationId xmlns:a16="http://schemas.microsoft.com/office/drawing/2014/main" id="{509C82D9-3483-10CD-F930-0D2FB9FD7BE4}"/>
              </a:ext>
            </a:extLst>
          </p:cNvPr>
          <p:cNvSpPr txBox="1"/>
          <p:nvPr/>
        </p:nvSpPr>
        <p:spPr>
          <a:xfrm>
            <a:off x="-35122" y="5396984"/>
            <a:ext cx="1811745" cy="307777"/>
          </a:xfrm>
          <a:prstGeom prst="rect">
            <a:avLst/>
          </a:prstGeom>
          <a:noFill/>
          <a:ln w="28575">
            <a:noFill/>
          </a:ln>
        </p:spPr>
        <p:txBody>
          <a:bodyPr wrap="square" lIns="91440" tIns="45720" rIns="91440" bIns="45720" rtlCol="0" anchor="t">
            <a:spAutoFit/>
          </a:bodyPr>
          <a:lstStyle/>
          <a:p>
            <a:pPr algn="ctr"/>
            <a:r>
              <a:rPr lang="en-GB" sz="1400" dirty="0">
                <a:solidFill>
                  <a:schemeClr val="accent1">
                    <a:lumMod val="50000"/>
                  </a:schemeClr>
                </a:solidFill>
                <a:latin typeface="Arial"/>
                <a:cs typeface="Arial"/>
              </a:rPr>
              <a:t>SME fund website</a:t>
            </a:r>
          </a:p>
        </p:txBody>
      </p:sp>
      <p:pic>
        <p:nvPicPr>
          <p:cNvPr id="7" name="Picture 6" descr="Qr code&#10;&#10;Description automatically generated">
            <a:extLst>
              <a:ext uri="{FF2B5EF4-FFF2-40B4-BE49-F238E27FC236}">
                <a16:creationId xmlns:a16="http://schemas.microsoft.com/office/drawing/2014/main" id="{35342859-4257-96AD-1927-14A1EA091C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761" y="5689064"/>
            <a:ext cx="1029979" cy="1017883"/>
          </a:xfrm>
          <a:prstGeom prst="rect">
            <a:avLst/>
          </a:prstGeom>
          <a:ln w="57150">
            <a:solidFill>
              <a:schemeClr val="bg1"/>
            </a:solidFill>
          </a:ln>
        </p:spPr>
      </p:pic>
      <p:pic>
        <p:nvPicPr>
          <p:cNvPr id="10" name="Picture 10" descr="A picture containing diagram&#10;&#10;Description automatically generated">
            <a:extLst>
              <a:ext uri="{FF2B5EF4-FFF2-40B4-BE49-F238E27FC236}">
                <a16:creationId xmlns:a16="http://schemas.microsoft.com/office/drawing/2014/main" id="{0C3D987E-C6B7-07E9-40F5-EB8FAF4E5EDC}"/>
              </a:ext>
            </a:extLst>
          </p:cNvPr>
          <p:cNvPicPr>
            <a:picLocks noChangeAspect="1"/>
          </p:cNvPicPr>
          <p:nvPr/>
        </p:nvPicPr>
        <p:blipFill>
          <a:blip r:embed="rId4"/>
          <a:stretch>
            <a:fillRect/>
          </a:stretch>
        </p:blipFill>
        <p:spPr>
          <a:xfrm>
            <a:off x="1769541" y="4441620"/>
            <a:ext cx="6340340" cy="2162077"/>
          </a:xfrm>
          <a:prstGeom prst="rect">
            <a:avLst/>
          </a:prstGeom>
        </p:spPr>
      </p:pic>
      <p:pic>
        <p:nvPicPr>
          <p:cNvPr id="11" name="Picture 10">
            <a:extLst>
              <a:ext uri="{FF2B5EF4-FFF2-40B4-BE49-F238E27FC236}">
                <a16:creationId xmlns:a16="http://schemas.microsoft.com/office/drawing/2014/main" id="{EE556EBE-16A4-4176-87C2-EB27D190F1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4840" y="3784575"/>
            <a:ext cx="2398776" cy="2398776"/>
          </a:xfrm>
          <a:prstGeom prst="rect">
            <a:avLst/>
          </a:prstGeom>
        </p:spPr>
      </p:pic>
      <p:pic>
        <p:nvPicPr>
          <p:cNvPr id="8" name="Imagen 7">
            <a:extLst>
              <a:ext uri="{FF2B5EF4-FFF2-40B4-BE49-F238E27FC236}">
                <a16:creationId xmlns:a16="http://schemas.microsoft.com/office/drawing/2014/main" id="{3E801DD2-87CD-B04D-9847-01E9B305F46E}"/>
              </a:ext>
            </a:extLst>
          </p:cNvPr>
          <p:cNvPicPr>
            <a:picLocks noChangeAspect="1"/>
          </p:cNvPicPr>
          <p:nvPr/>
        </p:nvPicPr>
        <p:blipFill>
          <a:blip r:embed="rId6"/>
          <a:stretch>
            <a:fillRect/>
          </a:stretch>
        </p:blipFill>
        <p:spPr>
          <a:xfrm>
            <a:off x="1776623" y="1801862"/>
            <a:ext cx="5412056" cy="2162077"/>
          </a:xfrm>
          <a:prstGeom prst="rect">
            <a:avLst/>
          </a:prstGeom>
        </p:spPr>
      </p:pic>
      <p:pic>
        <p:nvPicPr>
          <p:cNvPr id="14" name="Imagen 13">
            <a:extLst>
              <a:ext uri="{FF2B5EF4-FFF2-40B4-BE49-F238E27FC236}">
                <a16:creationId xmlns:a16="http://schemas.microsoft.com/office/drawing/2014/main" id="{316E412D-2286-E34E-A49B-0749ABF650E7}"/>
              </a:ext>
            </a:extLst>
          </p:cNvPr>
          <p:cNvPicPr>
            <a:picLocks noChangeAspect="1"/>
          </p:cNvPicPr>
          <p:nvPr/>
        </p:nvPicPr>
        <p:blipFill>
          <a:blip r:embed="rId7"/>
          <a:stretch>
            <a:fillRect/>
          </a:stretch>
        </p:blipFill>
        <p:spPr>
          <a:xfrm>
            <a:off x="7612153" y="1454312"/>
            <a:ext cx="2622344" cy="2162077"/>
          </a:xfrm>
          <a:prstGeom prst="rect">
            <a:avLst/>
          </a:prstGeom>
        </p:spPr>
      </p:pic>
    </p:spTree>
    <p:extLst>
      <p:ext uri="{BB962C8B-B14F-4D97-AF65-F5344CB8AC3E}">
        <p14:creationId xmlns:p14="http://schemas.microsoft.com/office/powerpoint/2010/main" val="3145201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B4606E5-4353-1327-81E9-46B6D8A2B3CF}"/>
              </a:ext>
            </a:extLst>
          </p:cNvPr>
          <p:cNvPicPr>
            <a:picLocks noChangeAspect="1"/>
          </p:cNvPicPr>
          <p:nvPr/>
        </p:nvPicPr>
        <p:blipFill>
          <a:blip r:embed="rId2"/>
          <a:stretch>
            <a:fillRect/>
          </a:stretch>
        </p:blipFill>
        <p:spPr>
          <a:xfrm>
            <a:off x="1022458" y="1470077"/>
            <a:ext cx="10147087" cy="4866975"/>
          </a:xfrm>
          <a:prstGeom prst="rect">
            <a:avLst/>
          </a:prstGeom>
          <a:ln>
            <a:solidFill>
              <a:schemeClr val="tx2"/>
            </a:solidFill>
          </a:ln>
        </p:spPr>
      </p:pic>
      <p:sp>
        <p:nvSpPr>
          <p:cNvPr id="4" name="TextBox 3">
            <a:extLst>
              <a:ext uri="{FF2B5EF4-FFF2-40B4-BE49-F238E27FC236}">
                <a16:creationId xmlns:a16="http://schemas.microsoft.com/office/drawing/2014/main" id="{FBABC1D6-C806-D674-D068-458D009CA918}"/>
              </a:ext>
            </a:extLst>
          </p:cNvPr>
          <p:cNvSpPr txBox="1"/>
          <p:nvPr/>
        </p:nvSpPr>
        <p:spPr>
          <a:xfrm>
            <a:off x="941433" y="833467"/>
            <a:ext cx="914400" cy="457200"/>
          </a:xfrm>
          <a:prstGeom prst="rect">
            <a:avLst/>
          </a:prstGeom>
        </p:spPr>
        <p:txBody>
          <a:bodyPr vert="horz" wrap="none" lIns="91440" tIns="45720" rIns="91440" bIns="45720" rtlCol="0" anchor="b">
            <a:normAutofit/>
          </a:bodyPr>
          <a:lstStyle/>
          <a:p>
            <a:pPr algn="l"/>
            <a:r>
              <a:rPr lang="en-US" sz="2400" b="1" dirty="0">
                <a:solidFill>
                  <a:srgbClr val="FF0000"/>
                </a:solidFill>
              </a:rPr>
              <a:t>NEW</a:t>
            </a:r>
          </a:p>
        </p:txBody>
      </p:sp>
    </p:spTree>
    <p:extLst>
      <p:ext uri="{BB962C8B-B14F-4D97-AF65-F5344CB8AC3E}">
        <p14:creationId xmlns:p14="http://schemas.microsoft.com/office/powerpoint/2010/main" val="22149939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9C0E9CE1-AA82-3304-F544-01C53365DCBD}"/>
              </a:ext>
            </a:extLst>
          </p:cNvPr>
          <p:cNvGraphicFramePr/>
          <p:nvPr/>
        </p:nvGraphicFramePr>
        <p:xfrm>
          <a:off x="2769017" y="1645314"/>
          <a:ext cx="6136871" cy="38966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3">
            <a:extLst>
              <a:ext uri="{FF2B5EF4-FFF2-40B4-BE49-F238E27FC236}">
                <a16:creationId xmlns:a16="http://schemas.microsoft.com/office/drawing/2014/main" id="{F69878DC-2051-8701-5DA5-C69C034A5B87}"/>
              </a:ext>
            </a:extLst>
          </p:cNvPr>
          <p:cNvSpPr txBox="1">
            <a:spLocks/>
          </p:cNvSpPr>
          <p:nvPr/>
        </p:nvSpPr>
        <p:spPr>
          <a:xfrm>
            <a:off x="420488" y="699997"/>
            <a:ext cx="11351024" cy="12717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tx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endParaRPr lang="en-GB" sz="2500" spc="-151" dirty="0">
              <a:solidFill>
                <a:srgbClr val="1A356B"/>
              </a:solidFill>
              <a:latin typeface="Arial"/>
              <a:cs typeface="Arial"/>
            </a:endParaRPr>
          </a:p>
        </p:txBody>
      </p:sp>
      <p:pic>
        <p:nvPicPr>
          <p:cNvPr id="17" name="Graphic 16" descr="Handshake with solid fill">
            <a:extLst>
              <a:ext uri="{FF2B5EF4-FFF2-40B4-BE49-F238E27FC236}">
                <a16:creationId xmlns:a16="http://schemas.microsoft.com/office/drawing/2014/main" id="{1F7EAC02-7501-17DE-5269-5A4BEF3C139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156081" y="2951401"/>
            <a:ext cx="1447151" cy="1447151"/>
          </a:xfrm>
          <a:prstGeom prst="rect">
            <a:avLst/>
          </a:prstGeom>
        </p:spPr>
      </p:pic>
      <p:pic>
        <p:nvPicPr>
          <p:cNvPr id="8" name="Graphic 7">
            <a:extLst>
              <a:ext uri="{FF2B5EF4-FFF2-40B4-BE49-F238E27FC236}">
                <a16:creationId xmlns:a16="http://schemas.microsoft.com/office/drawing/2014/main" id="{6D723B33-1B3B-F5E1-D10C-42A877A4B08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888407" y="2160250"/>
            <a:ext cx="1447152" cy="927745"/>
          </a:xfrm>
          <a:prstGeom prst="rect">
            <a:avLst/>
          </a:prstGeom>
        </p:spPr>
      </p:pic>
      <p:pic>
        <p:nvPicPr>
          <p:cNvPr id="7" name="Picture 6">
            <a:extLst>
              <a:ext uri="{FF2B5EF4-FFF2-40B4-BE49-F238E27FC236}">
                <a16:creationId xmlns:a16="http://schemas.microsoft.com/office/drawing/2014/main" id="{41E0AEC7-A0F2-474C-B013-0BA420F574D3}"/>
              </a:ext>
            </a:extLst>
          </p:cNvPr>
          <p:cNvPicPr>
            <a:picLocks noChangeAspect="1"/>
          </p:cNvPicPr>
          <p:nvPr/>
        </p:nvPicPr>
        <p:blipFill rotWithShape="1">
          <a:blip r:embed="rId12">
            <a:extLst>
              <a:ext uri="{28A0092B-C50C-407E-A947-70E740481C1C}">
                <a14:useLocalDpi xmlns:a14="http://schemas.microsoft.com/office/drawing/2010/main" val="0"/>
              </a:ext>
            </a:extLst>
          </a:blip>
          <a:srcRect t="1174" b="53600"/>
          <a:stretch/>
        </p:blipFill>
        <p:spPr>
          <a:xfrm>
            <a:off x="154291" y="3087995"/>
            <a:ext cx="3570808" cy="364699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a:extLst>
              <a:ext uri="{FF2B5EF4-FFF2-40B4-BE49-F238E27FC236}">
                <a16:creationId xmlns:a16="http://schemas.microsoft.com/office/drawing/2014/main" id="{2B50680A-6C36-16A8-FA41-27E882CABC7B}"/>
              </a:ext>
            </a:extLst>
          </p:cNvPr>
          <p:cNvPicPr>
            <a:picLocks noChangeAspect="1"/>
          </p:cNvPicPr>
          <p:nvPr/>
        </p:nvPicPr>
        <p:blipFill>
          <a:blip r:embed="rId13"/>
          <a:stretch>
            <a:fillRect/>
          </a:stretch>
        </p:blipFill>
        <p:spPr>
          <a:xfrm>
            <a:off x="6431241" y="2128256"/>
            <a:ext cx="1633643" cy="905605"/>
          </a:xfrm>
          <a:prstGeom prst="rect">
            <a:avLst/>
          </a:prstGeom>
          <a:ln>
            <a:solidFill>
              <a:schemeClr val="tx1">
                <a:lumMod val="40000"/>
                <a:lumOff val="60000"/>
              </a:schemeClr>
            </a:solidFill>
          </a:ln>
        </p:spPr>
      </p:pic>
      <p:pic>
        <p:nvPicPr>
          <p:cNvPr id="5" name="Picture 4">
            <a:extLst>
              <a:ext uri="{FF2B5EF4-FFF2-40B4-BE49-F238E27FC236}">
                <a16:creationId xmlns:a16="http://schemas.microsoft.com/office/drawing/2014/main" id="{CD0A5CB3-96F9-BDC7-ABD0-C8E8A311D270}"/>
              </a:ext>
            </a:extLst>
          </p:cNvPr>
          <p:cNvPicPr>
            <a:picLocks noChangeAspect="1"/>
          </p:cNvPicPr>
          <p:nvPr/>
        </p:nvPicPr>
        <p:blipFill>
          <a:blip r:embed="rId14"/>
          <a:stretch>
            <a:fillRect/>
          </a:stretch>
        </p:blipFill>
        <p:spPr>
          <a:xfrm>
            <a:off x="4200971" y="4340151"/>
            <a:ext cx="1134800" cy="849551"/>
          </a:xfrm>
          <a:prstGeom prst="rect">
            <a:avLst/>
          </a:prstGeom>
        </p:spPr>
      </p:pic>
      <p:pic>
        <p:nvPicPr>
          <p:cNvPr id="9" name="Picture 8">
            <a:extLst>
              <a:ext uri="{FF2B5EF4-FFF2-40B4-BE49-F238E27FC236}">
                <a16:creationId xmlns:a16="http://schemas.microsoft.com/office/drawing/2014/main" id="{2C27AD93-F786-5B1F-7F3A-77742F915A9F}"/>
              </a:ext>
            </a:extLst>
          </p:cNvPr>
          <p:cNvPicPr>
            <a:picLocks noChangeAspect="1"/>
          </p:cNvPicPr>
          <p:nvPr/>
        </p:nvPicPr>
        <p:blipFill>
          <a:blip r:embed="rId15"/>
          <a:stretch>
            <a:fillRect/>
          </a:stretch>
        </p:blipFill>
        <p:spPr>
          <a:xfrm>
            <a:off x="6501749" y="4232175"/>
            <a:ext cx="1537243" cy="980512"/>
          </a:xfrm>
          <a:prstGeom prst="rect">
            <a:avLst/>
          </a:prstGeom>
          <a:ln>
            <a:solidFill>
              <a:schemeClr val="tx1"/>
            </a:solidFill>
          </a:ln>
        </p:spPr>
      </p:pic>
      <p:pic>
        <p:nvPicPr>
          <p:cNvPr id="12" name="Picture 11">
            <a:extLst>
              <a:ext uri="{FF2B5EF4-FFF2-40B4-BE49-F238E27FC236}">
                <a16:creationId xmlns:a16="http://schemas.microsoft.com/office/drawing/2014/main" id="{6A243AB9-A86B-C1CB-48F2-EF190E8FC9AD}"/>
              </a:ext>
            </a:extLst>
          </p:cNvPr>
          <p:cNvPicPr>
            <a:picLocks noChangeAspect="1"/>
          </p:cNvPicPr>
          <p:nvPr/>
        </p:nvPicPr>
        <p:blipFill>
          <a:blip r:embed="rId16"/>
          <a:stretch>
            <a:fillRect/>
          </a:stretch>
        </p:blipFill>
        <p:spPr>
          <a:xfrm>
            <a:off x="8464746" y="3087995"/>
            <a:ext cx="3727255" cy="364699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Title 3">
            <a:extLst>
              <a:ext uri="{FF2B5EF4-FFF2-40B4-BE49-F238E27FC236}">
                <a16:creationId xmlns:a16="http://schemas.microsoft.com/office/drawing/2014/main" id="{2FDDEDDF-B78A-EB5B-7CE5-05C1F7A06733}"/>
              </a:ext>
            </a:extLst>
          </p:cNvPr>
          <p:cNvSpPr txBox="1">
            <a:spLocks/>
          </p:cNvSpPr>
          <p:nvPr/>
        </p:nvSpPr>
        <p:spPr>
          <a:xfrm>
            <a:off x="420489" y="929944"/>
            <a:ext cx="11573804" cy="445257"/>
          </a:xfrm>
          <a:prstGeom prst="rect">
            <a:avLst/>
          </a:prstGeom>
          <a:solidFill>
            <a:schemeClr val="tx2"/>
          </a:solidFill>
        </p:spPr>
        <p:txBody>
          <a:bodyPr vert="horz" lIns="91440" tIns="45720" rIns="91440" bIns="45720" rtlCol="0" anchor="ctr">
            <a:normAutofit lnSpcReduction="10000"/>
          </a:bodyPr>
          <a:lstStyle>
            <a:defPPr>
              <a:defRPr lang="en-US"/>
            </a:defPPr>
            <a:lvl1pPr defTabSz="914400">
              <a:lnSpc>
                <a:spcPct val="90000"/>
              </a:lnSpc>
              <a:spcBef>
                <a:spcPct val="0"/>
              </a:spcBef>
              <a:buNone/>
              <a:defRPr sz="1875" b="1" i="0" spc="-113">
                <a:solidFill>
                  <a:schemeClr val="bg1"/>
                </a:solidFill>
                <a:latin typeface="Arial"/>
                <a:ea typeface="Open Sans Semibold" panose="020B0606030504020204" pitchFamily="34" charset="0"/>
                <a:cs typeface="Arial"/>
              </a:defRPr>
            </a:lvl1pPr>
          </a:lstStyle>
          <a:p>
            <a:r>
              <a:rPr lang="en-GB" sz="2667" spc="-151" dirty="0"/>
              <a:t>Pilot initiative with EMECA trade fairs organizations to support exhibitors</a:t>
            </a:r>
          </a:p>
        </p:txBody>
      </p:sp>
    </p:spTree>
    <p:extLst>
      <p:ext uri="{BB962C8B-B14F-4D97-AF65-F5344CB8AC3E}">
        <p14:creationId xmlns:p14="http://schemas.microsoft.com/office/powerpoint/2010/main" val="16964465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3616299-759D-7F99-350D-113797C55EC2}"/>
              </a:ext>
            </a:extLst>
          </p:cNvPr>
          <p:cNvSpPr txBox="1"/>
          <p:nvPr/>
        </p:nvSpPr>
        <p:spPr>
          <a:xfrm>
            <a:off x="1705350" y="1515765"/>
            <a:ext cx="9218023" cy="4893647"/>
          </a:xfrm>
          <a:prstGeom prst="rect">
            <a:avLst/>
          </a:prstGeom>
          <a:noFill/>
          <a:ln>
            <a:solidFill>
              <a:schemeClr val="tx2"/>
            </a:solidFill>
          </a:ln>
        </p:spPr>
        <p:txBody>
          <a:bodyPr wrap="square" rtlCol="0">
            <a:spAutoFit/>
          </a:bodyPr>
          <a:lstStyle/>
          <a:p>
            <a:pPr algn="ctr"/>
            <a:r>
              <a:rPr lang="en-US" sz="2400" b="1" dirty="0">
                <a:solidFill>
                  <a:schemeClr val="accent1"/>
                </a:solidFill>
              </a:rPr>
              <a:t>Thank you for your attention!</a:t>
            </a:r>
          </a:p>
          <a:p>
            <a:pPr algn="ctr"/>
            <a:endParaRPr lang="en-US" sz="2400" b="1" dirty="0">
              <a:solidFill>
                <a:schemeClr val="accent1"/>
              </a:solidFill>
            </a:endParaRPr>
          </a:p>
          <a:p>
            <a:pPr algn="ctr"/>
            <a:endParaRPr lang="en-US" sz="2400" b="1" dirty="0">
              <a:solidFill>
                <a:schemeClr val="accent1"/>
              </a:solidFill>
            </a:endParaRPr>
          </a:p>
          <a:p>
            <a:pPr algn="ctr"/>
            <a:r>
              <a:rPr lang="en-US" sz="2400" b="1" dirty="0">
                <a:solidFill>
                  <a:schemeClr val="accent1"/>
                </a:solidFill>
              </a:rPr>
              <a:t>Ingrid </a:t>
            </a:r>
            <a:r>
              <a:rPr lang="en-US" sz="2400" b="1" dirty="0" err="1">
                <a:solidFill>
                  <a:schemeClr val="accent1"/>
                </a:solidFill>
              </a:rPr>
              <a:t>Buffolo</a:t>
            </a:r>
            <a:endParaRPr lang="en-US" sz="2400" b="1" dirty="0">
              <a:solidFill>
                <a:schemeClr val="accent1"/>
              </a:solidFill>
            </a:endParaRPr>
          </a:p>
          <a:p>
            <a:pPr algn="ctr"/>
            <a:endParaRPr lang="en-US" sz="2400" b="1" dirty="0">
              <a:solidFill>
                <a:schemeClr val="accent1"/>
              </a:solidFill>
            </a:endParaRPr>
          </a:p>
          <a:p>
            <a:pPr algn="ctr"/>
            <a:r>
              <a:rPr lang="en-US" sz="2400" b="1" dirty="0">
                <a:solidFill>
                  <a:schemeClr val="accent1"/>
                </a:solidFill>
              </a:rPr>
              <a:t>Director at Customer Department in EUIPO</a:t>
            </a:r>
          </a:p>
          <a:p>
            <a:pPr algn="ctr"/>
            <a:endParaRPr lang="en-US" sz="2400" b="1" dirty="0">
              <a:solidFill>
                <a:schemeClr val="accent1"/>
              </a:solidFill>
            </a:endParaRPr>
          </a:p>
          <a:p>
            <a:pPr algn="ctr"/>
            <a:endParaRPr lang="en-US" sz="2400" b="1" dirty="0">
              <a:solidFill>
                <a:schemeClr val="accent1"/>
              </a:solidFill>
            </a:endParaRPr>
          </a:p>
          <a:p>
            <a:pPr algn="ctr"/>
            <a:endParaRPr lang="en-US" sz="2400" b="1" dirty="0">
              <a:solidFill>
                <a:schemeClr val="accent1"/>
              </a:solidFill>
            </a:endParaRPr>
          </a:p>
          <a:p>
            <a:pPr algn="ctr"/>
            <a:r>
              <a:rPr lang="en-US" sz="2400" b="1" dirty="0">
                <a:solidFill>
                  <a:schemeClr val="accent1"/>
                </a:solidFill>
              </a:rPr>
              <a:t>For info about the Ideas Powered for business Programme</a:t>
            </a:r>
          </a:p>
          <a:p>
            <a:pPr algn="ctr"/>
            <a:endParaRPr lang="en-US" sz="2400" b="1" dirty="0">
              <a:solidFill>
                <a:schemeClr val="accent1"/>
              </a:solidFill>
            </a:endParaRPr>
          </a:p>
          <a:p>
            <a:pPr algn="ctr"/>
            <a:r>
              <a:rPr lang="en-US" sz="2400" b="1" dirty="0">
                <a:solidFill>
                  <a:schemeClr val="accent1"/>
                </a:solidFill>
              </a:rPr>
              <a:t> ideaspoweredforbusiness@euipo.europa.eu</a:t>
            </a:r>
          </a:p>
          <a:p>
            <a:pPr algn="ctr"/>
            <a:endParaRPr lang="en-US" sz="2400" b="1" dirty="0">
              <a:solidFill>
                <a:schemeClr val="accent1"/>
              </a:solidFill>
            </a:endParaRPr>
          </a:p>
        </p:txBody>
      </p:sp>
    </p:spTree>
    <p:extLst>
      <p:ext uri="{BB962C8B-B14F-4D97-AF65-F5344CB8AC3E}">
        <p14:creationId xmlns:p14="http://schemas.microsoft.com/office/powerpoint/2010/main" val="6746241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EIC 2021">
      <a:dk1>
        <a:srgbClr val="2C2C2C"/>
      </a:dk1>
      <a:lt1>
        <a:srgbClr val="FFFFFF"/>
      </a:lt1>
      <a:dk2>
        <a:srgbClr val="5439A1"/>
      </a:dk2>
      <a:lt2>
        <a:srgbClr val="FFFFFF"/>
      </a:lt2>
      <a:accent1>
        <a:srgbClr val="003399"/>
      </a:accent1>
      <a:accent2>
        <a:srgbClr val="CC2F2F"/>
      </a:accent2>
      <a:accent3>
        <a:srgbClr val="B8B8B8"/>
      </a:accent3>
      <a:accent4>
        <a:srgbClr val="B7A8E0"/>
      </a:accent4>
      <a:accent5>
        <a:srgbClr val="ECAAAA"/>
      </a:accent5>
      <a:accent6>
        <a:srgbClr val="71A0FF"/>
      </a:accent6>
      <a:hlink>
        <a:srgbClr val="0563C1"/>
      </a:hlink>
      <a:folHlink>
        <a:srgbClr val="954F72"/>
      </a:folHlink>
    </a:clrScheme>
    <a:fontScheme name="EIC 2021">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31</TotalTime>
  <Words>2467</Words>
  <Application>Microsoft Office PowerPoint</Application>
  <PresentationFormat>Widescreen</PresentationFormat>
  <Paragraphs>201</Paragraphs>
  <Slides>12</Slides>
  <Notes>7</Notes>
  <HiddenSlides>2</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12</vt:i4>
      </vt:variant>
    </vt:vector>
  </HeadingPairs>
  <TitlesOfParts>
    <vt:vector size="27" baseType="lpstr">
      <vt:lpstr>Aptos</vt:lpstr>
      <vt:lpstr>Aptos Display</vt:lpstr>
      <vt:lpstr>Arial</vt:lpstr>
      <vt:lpstr>Arial Rounded MT Bold</vt:lpstr>
      <vt:lpstr>Arial,Sans-Serif</vt:lpstr>
      <vt:lpstr>Calibri</vt:lpstr>
      <vt:lpstr>Courier New</vt:lpstr>
      <vt:lpstr>Segoe UI</vt:lpstr>
      <vt:lpstr>Segoe UI Semibold</vt:lpstr>
      <vt:lpstr>Segoe UI Semilight</vt:lpstr>
      <vt:lpstr>Symbol</vt:lpstr>
      <vt:lpstr>Times New Roman</vt:lpstr>
      <vt:lpstr>Wingdings</vt:lpstr>
      <vt:lpstr>Thème Office</vt:lpstr>
      <vt:lpstr>Office Theme</vt:lpstr>
      <vt:lpstr>Catalysing innovation – how meetings and exhibitions drive R&amp;D, entrepreneurship, collaboration and growth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Titel</dc:title>
  <dc:creator>Sandra Munters</dc:creator>
  <cp:lastModifiedBy>Anousjka Schmidt</cp:lastModifiedBy>
  <cp:revision>2</cp:revision>
  <dcterms:created xsi:type="dcterms:W3CDTF">2024-04-12T09:46:22Z</dcterms:created>
  <dcterms:modified xsi:type="dcterms:W3CDTF">2024-04-17T10:52:44Z</dcterms:modified>
</cp:coreProperties>
</file>