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0"/>
  </p:notesMasterIdLst>
  <p:sldIdLst>
    <p:sldId id="256" r:id="rId3"/>
    <p:sldId id="258" r:id="rId4"/>
    <p:sldId id="336" r:id="rId5"/>
    <p:sldId id="337" r:id="rId6"/>
    <p:sldId id="947" r:id="rId7"/>
    <p:sldId id="360" r:id="rId8"/>
    <p:sldId id="948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0A0A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94660"/>
  </p:normalViewPr>
  <p:slideViewPr>
    <p:cSldViewPr snapToGrid="0">
      <p:cViewPr varScale="1">
        <p:scale>
          <a:sx n="69" d="100"/>
          <a:sy n="69" d="100"/>
        </p:scale>
        <p:origin x="49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ousjka Schmidt" userId="f439deb9-b04d-4643-9e39-781e47e39656" providerId="ADAL" clId="{E4D97BC0-FE7C-4305-8D7B-544D91F387B5}"/>
    <pc:docChg chg="undo custSel modSld">
      <pc:chgData name="Anousjka Schmidt" userId="f439deb9-b04d-4643-9e39-781e47e39656" providerId="ADAL" clId="{E4D97BC0-FE7C-4305-8D7B-544D91F387B5}" dt="2024-04-14T20:30:36.250" v="435" actId="20577"/>
      <pc:docMkLst>
        <pc:docMk/>
      </pc:docMkLst>
      <pc:sldChg chg="modSp mod">
        <pc:chgData name="Anousjka Schmidt" userId="f439deb9-b04d-4643-9e39-781e47e39656" providerId="ADAL" clId="{E4D97BC0-FE7C-4305-8D7B-544D91F387B5}" dt="2024-04-14T20:30:36.250" v="435" actId="20577"/>
        <pc:sldMkLst>
          <pc:docMk/>
          <pc:sldMk cId="1984795961" sldId="256"/>
        </pc:sldMkLst>
        <pc:spChg chg="mod">
          <ac:chgData name="Anousjka Schmidt" userId="f439deb9-b04d-4643-9e39-781e47e39656" providerId="ADAL" clId="{E4D97BC0-FE7C-4305-8D7B-544D91F387B5}" dt="2024-04-14T20:27:28.930" v="116" actId="6549"/>
          <ac:spMkLst>
            <pc:docMk/>
            <pc:sldMk cId="1984795961" sldId="256"/>
            <ac:spMk id="2" creationId="{1FBFCA52-3638-67BC-50F6-D1A38250B432}"/>
          </ac:spMkLst>
        </pc:spChg>
        <pc:spChg chg="mod">
          <ac:chgData name="Anousjka Schmidt" userId="f439deb9-b04d-4643-9e39-781e47e39656" providerId="ADAL" clId="{E4D97BC0-FE7C-4305-8D7B-544D91F387B5}" dt="2024-04-14T20:30:36.250" v="435" actId="20577"/>
          <ac:spMkLst>
            <pc:docMk/>
            <pc:sldMk cId="1984795961" sldId="256"/>
            <ac:spMk id="3" creationId="{4FC963BA-5B66-012E-5132-02AA54F45FAB}"/>
          </ac:spMkLst>
        </pc:spChg>
      </pc:sldChg>
    </pc:docChg>
  </pc:docChgLst>
  <pc:docChgLst>
    <pc:chgData name="Anousjka Schmidt" userId="f439deb9-b04d-4643-9e39-781e47e39656" providerId="ADAL" clId="{3514DD7B-99FA-412B-A1EC-2B9E4FE0ECB5}"/>
    <pc:docChg chg="custSel addSld delSld modSld sldOrd">
      <pc:chgData name="Anousjka Schmidt" userId="f439deb9-b04d-4643-9e39-781e47e39656" providerId="ADAL" clId="{3514DD7B-99FA-412B-A1EC-2B9E4FE0ECB5}" dt="2024-04-16T16:24:35.744" v="409" actId="1076"/>
      <pc:docMkLst>
        <pc:docMk/>
      </pc:docMkLst>
      <pc:sldChg chg="del">
        <pc:chgData name="Anousjka Schmidt" userId="f439deb9-b04d-4643-9e39-781e47e39656" providerId="ADAL" clId="{3514DD7B-99FA-412B-A1EC-2B9E4FE0ECB5}" dt="2024-04-15T21:19:50.035" v="2" actId="2696"/>
        <pc:sldMkLst>
          <pc:docMk/>
          <pc:sldMk cId="2781581090" sldId="257"/>
        </pc:sldMkLst>
      </pc:sldChg>
      <pc:sldChg chg="del">
        <pc:chgData name="Anousjka Schmidt" userId="f439deb9-b04d-4643-9e39-781e47e39656" providerId="ADAL" clId="{3514DD7B-99FA-412B-A1EC-2B9E4FE0ECB5}" dt="2024-04-14T21:19:46.291" v="0"/>
        <pc:sldMkLst>
          <pc:docMk/>
          <pc:sldMk cId="0" sldId="258"/>
        </pc:sldMkLst>
      </pc:sldChg>
      <pc:sldChg chg="del">
        <pc:chgData name="Anousjka Schmidt" userId="f439deb9-b04d-4643-9e39-781e47e39656" providerId="ADAL" clId="{3514DD7B-99FA-412B-A1EC-2B9E4FE0ECB5}" dt="2024-04-14T21:20:35.750" v="1" actId="2696"/>
        <pc:sldMkLst>
          <pc:docMk/>
          <pc:sldMk cId="0" sldId="262"/>
        </pc:sldMkLst>
      </pc:sldChg>
      <pc:sldChg chg="del">
        <pc:chgData name="Anousjka Schmidt" userId="f439deb9-b04d-4643-9e39-781e47e39656" providerId="ADAL" clId="{3514DD7B-99FA-412B-A1EC-2B9E4FE0ECB5}" dt="2024-04-14T21:19:46.291" v="0"/>
        <pc:sldMkLst>
          <pc:docMk/>
          <pc:sldMk cId="370882378" sldId="336"/>
        </pc:sldMkLst>
      </pc:sldChg>
      <pc:sldChg chg="del">
        <pc:chgData name="Anousjka Schmidt" userId="f439deb9-b04d-4643-9e39-781e47e39656" providerId="ADAL" clId="{3514DD7B-99FA-412B-A1EC-2B9E4FE0ECB5}" dt="2024-04-14T21:19:46.291" v="0"/>
        <pc:sldMkLst>
          <pc:docMk/>
          <pc:sldMk cId="0" sldId="337"/>
        </pc:sldMkLst>
      </pc:sldChg>
      <pc:sldChg chg="del">
        <pc:chgData name="Anousjka Schmidt" userId="f439deb9-b04d-4643-9e39-781e47e39656" providerId="ADAL" clId="{3514DD7B-99FA-412B-A1EC-2B9E4FE0ECB5}" dt="2024-04-14T21:19:46.291" v="0"/>
        <pc:sldMkLst>
          <pc:docMk/>
          <pc:sldMk cId="359435373" sldId="360"/>
        </pc:sldMkLst>
      </pc:sldChg>
      <pc:sldChg chg="del">
        <pc:chgData name="Anousjka Schmidt" userId="f439deb9-b04d-4643-9e39-781e47e39656" providerId="ADAL" clId="{3514DD7B-99FA-412B-A1EC-2B9E4FE0ECB5}" dt="2024-04-14T21:19:46.291" v="0"/>
        <pc:sldMkLst>
          <pc:docMk/>
          <pc:sldMk cId="245024937" sldId="947"/>
        </pc:sldMkLst>
      </pc:sldChg>
      <pc:sldChg chg="del">
        <pc:chgData name="Anousjka Schmidt" userId="f439deb9-b04d-4643-9e39-781e47e39656" providerId="ADAL" clId="{3514DD7B-99FA-412B-A1EC-2B9E4FE0ECB5}" dt="2024-04-14T21:19:46.291" v="0"/>
        <pc:sldMkLst>
          <pc:docMk/>
          <pc:sldMk cId="574593735" sldId="948"/>
        </pc:sldMkLst>
      </pc:sldChg>
      <pc:sldChg chg="addSp delSp modSp add mod ord">
        <pc:chgData name="Anousjka Schmidt" userId="f439deb9-b04d-4643-9e39-781e47e39656" providerId="ADAL" clId="{3514DD7B-99FA-412B-A1EC-2B9E4FE0ECB5}" dt="2024-04-16T16:24:35.744" v="409" actId="1076"/>
        <pc:sldMkLst>
          <pc:docMk/>
          <pc:sldMk cId="2439159984" sldId="949"/>
        </pc:sldMkLst>
        <pc:spChg chg="mod">
          <ac:chgData name="Anousjka Schmidt" userId="f439deb9-b04d-4643-9e39-781e47e39656" providerId="ADAL" clId="{3514DD7B-99FA-412B-A1EC-2B9E4FE0ECB5}" dt="2024-04-16T16:24:35.744" v="409" actId="1076"/>
          <ac:spMkLst>
            <pc:docMk/>
            <pc:sldMk cId="2439159984" sldId="949"/>
            <ac:spMk id="2" creationId="{1FBFCA52-3638-67BC-50F6-D1A38250B432}"/>
          </ac:spMkLst>
        </pc:spChg>
        <pc:spChg chg="del">
          <ac:chgData name="Anousjka Schmidt" userId="f439deb9-b04d-4643-9e39-781e47e39656" providerId="ADAL" clId="{3514DD7B-99FA-412B-A1EC-2B9E4FE0ECB5}" dt="2024-04-16T16:19:09.853" v="152" actId="478"/>
          <ac:spMkLst>
            <pc:docMk/>
            <pc:sldMk cId="2439159984" sldId="949"/>
            <ac:spMk id="3" creationId="{4FC963BA-5B66-012E-5132-02AA54F45FAB}"/>
          </ac:spMkLst>
        </pc:spChg>
        <pc:spChg chg="add del mod">
          <ac:chgData name="Anousjka Schmidt" userId="f439deb9-b04d-4643-9e39-781e47e39656" providerId="ADAL" clId="{3514DD7B-99FA-412B-A1EC-2B9E4FE0ECB5}" dt="2024-04-16T16:19:12.908" v="153" actId="478"/>
          <ac:spMkLst>
            <pc:docMk/>
            <pc:sldMk cId="2439159984" sldId="949"/>
            <ac:spMk id="5" creationId="{4834E400-8223-A3C7-0843-43EDBD925456}"/>
          </ac:spMkLst>
        </pc:spChg>
      </pc:sldChg>
      <pc:sldChg chg="add del setBg">
        <pc:chgData name="Anousjka Schmidt" userId="f439deb9-b04d-4643-9e39-781e47e39656" providerId="ADAL" clId="{3514DD7B-99FA-412B-A1EC-2B9E4FE0ECB5}" dt="2024-04-16T16:11:53.861" v="4"/>
        <pc:sldMkLst>
          <pc:docMk/>
          <pc:sldMk cId="3777825503" sldId="949"/>
        </pc:sldMkLst>
      </pc:sldChg>
      <pc:sldMasterChg chg="delSldLayout">
        <pc:chgData name="Anousjka Schmidt" userId="f439deb9-b04d-4643-9e39-781e47e39656" providerId="ADAL" clId="{3514DD7B-99FA-412B-A1EC-2B9E4FE0ECB5}" dt="2024-04-14T21:20:35.750" v="1" actId="2696"/>
        <pc:sldMasterMkLst>
          <pc:docMk/>
          <pc:sldMasterMk cId="637432339" sldId="2147483660"/>
        </pc:sldMasterMkLst>
        <pc:sldLayoutChg chg="del">
          <pc:chgData name="Anousjka Schmidt" userId="f439deb9-b04d-4643-9e39-781e47e39656" providerId="ADAL" clId="{3514DD7B-99FA-412B-A1EC-2B9E4FE0ECB5}" dt="2024-04-14T21:20:35.750" v="1" actId="2696"/>
          <pc:sldLayoutMkLst>
            <pc:docMk/>
            <pc:sldMasterMk cId="637432339" sldId="2147483660"/>
            <pc:sldLayoutMk cId="2777791080" sldId="2147483663"/>
          </pc:sldLayoutMkLst>
        </pc:sldLayoutChg>
      </pc:sldMasterChg>
    </pc:docChg>
  </pc:docChgLst>
  <pc:docChgLst>
    <pc:chgData name="Anousjka Schmidt" userId="f439deb9-b04d-4643-9e39-781e47e39656" providerId="ADAL" clId="{7A00C40A-B06C-4BA6-BFAF-C4D8642D8CF6}"/>
    <pc:docChg chg="delSld">
      <pc:chgData name="Anousjka Schmidt" userId="f439deb9-b04d-4643-9e39-781e47e39656" providerId="ADAL" clId="{7A00C40A-B06C-4BA6-BFAF-C4D8642D8CF6}" dt="2024-04-19T14:11:47.817" v="0" actId="47"/>
      <pc:docMkLst>
        <pc:docMk/>
      </pc:docMkLst>
      <pc:sldChg chg="del">
        <pc:chgData name="Anousjka Schmidt" userId="f439deb9-b04d-4643-9e39-781e47e39656" providerId="ADAL" clId="{7A00C40A-B06C-4BA6-BFAF-C4D8642D8CF6}" dt="2024-04-19T14:11:47.817" v="0" actId="47"/>
        <pc:sldMkLst>
          <pc:docMk/>
          <pc:sldMk cId="2439159984" sldId="949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A22247-80E0-49D6-896D-ABF0D2714393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E"/>
        </a:p>
      </dgm:t>
    </dgm:pt>
    <dgm:pt modelId="{C4BD929E-73AF-49CC-B582-AC0027B1A61C}">
      <dgm:prSet phldrT="[Text]"/>
      <dgm:spPr>
        <a:blipFill rotWithShape="0">
          <a:blip xmlns:r="http://schemas.openxmlformats.org/officeDocument/2006/relationships" r:embed="rId1"/>
          <a:srcRect/>
          <a:stretch>
            <a:fillRect l="-25000" r="-25000"/>
          </a:stretch>
        </a:blipFill>
      </dgm:spPr>
      <dgm:t>
        <a:bodyPr/>
        <a:lstStyle/>
        <a:p>
          <a:r>
            <a:rPr lang="en-IE"/>
            <a:t> </a:t>
          </a:r>
        </a:p>
      </dgm:t>
    </dgm:pt>
    <dgm:pt modelId="{EA3A9FD1-A1E9-467D-A8B4-B669957A7F06}" type="parTrans" cxnId="{2413A16B-0456-4AD4-9AA8-D770BC1149FD}">
      <dgm:prSet/>
      <dgm:spPr/>
      <dgm:t>
        <a:bodyPr/>
        <a:lstStyle/>
        <a:p>
          <a:endParaRPr lang="en-IE"/>
        </a:p>
      </dgm:t>
    </dgm:pt>
    <dgm:pt modelId="{E8AFD587-091A-4358-93E1-B4F5445935EE}" type="sibTrans" cxnId="{2413A16B-0456-4AD4-9AA8-D770BC1149FD}">
      <dgm:prSet/>
      <dgm:spPr>
        <a:blipFill rotWithShape="0">
          <a:blip xmlns:r="http://schemas.openxmlformats.org/officeDocument/2006/relationships" r:embed="rId2"/>
          <a:srcRect/>
          <a:stretch>
            <a:fillRect l="-25000" r="-25000"/>
          </a:stretch>
        </a:blipFill>
      </dgm:spPr>
      <dgm:t>
        <a:bodyPr/>
        <a:lstStyle/>
        <a:p>
          <a:endParaRPr lang="en-IE"/>
        </a:p>
      </dgm:t>
    </dgm:pt>
    <dgm:pt modelId="{AE66398A-66BA-4548-BBC6-AA8B3DAD68BE}">
      <dgm:prSet phldrT="[Text]"/>
      <dgm:spPr>
        <a:blipFill rotWithShape="0">
          <a:blip xmlns:r="http://schemas.openxmlformats.org/officeDocument/2006/relationships" r:embed="rId3"/>
          <a:srcRect/>
          <a:stretch>
            <a:fillRect l="-17000" r="-17000"/>
          </a:stretch>
        </a:blipFill>
      </dgm:spPr>
      <dgm:t>
        <a:bodyPr/>
        <a:lstStyle/>
        <a:p>
          <a:r>
            <a:rPr lang="en-IE"/>
            <a:t> </a:t>
          </a:r>
        </a:p>
      </dgm:t>
    </dgm:pt>
    <dgm:pt modelId="{3806D240-D7D2-4D79-A16D-94010D77CB1F}" type="parTrans" cxnId="{646969AB-F1A0-4B62-888E-A79CF55C994D}">
      <dgm:prSet/>
      <dgm:spPr/>
      <dgm:t>
        <a:bodyPr/>
        <a:lstStyle/>
        <a:p>
          <a:endParaRPr lang="en-IE"/>
        </a:p>
      </dgm:t>
    </dgm:pt>
    <dgm:pt modelId="{A2DD09BE-CA1C-4D37-AD22-0262F31328AA}" type="sibTrans" cxnId="{646969AB-F1A0-4B62-888E-A79CF55C994D}">
      <dgm:prSet/>
      <dgm:spPr>
        <a:blipFill rotWithShape="0">
          <a:blip xmlns:r="http://schemas.openxmlformats.org/officeDocument/2006/relationships" r:embed="rId4"/>
          <a:srcRect/>
          <a:stretch>
            <a:fillRect l="-25000" r="-25000"/>
          </a:stretch>
        </a:blipFill>
      </dgm:spPr>
      <dgm:t>
        <a:bodyPr/>
        <a:lstStyle/>
        <a:p>
          <a:endParaRPr lang="en-IE"/>
        </a:p>
      </dgm:t>
    </dgm:pt>
    <dgm:pt modelId="{6E7E1561-8D4A-4CE8-B66C-9DA5A3094512}">
      <dgm:prSet phldrT="[Text]"/>
      <dgm:spPr>
        <a:blipFill rotWithShape="0">
          <a:blip xmlns:r="http://schemas.openxmlformats.org/officeDocument/2006/relationships" r:embed="rId5"/>
          <a:srcRect/>
          <a:stretch>
            <a:fillRect l="-25000" r="-25000"/>
          </a:stretch>
        </a:blipFill>
      </dgm:spPr>
      <dgm:t>
        <a:bodyPr/>
        <a:lstStyle/>
        <a:p>
          <a:r>
            <a:rPr lang="en-IE"/>
            <a:t> </a:t>
          </a:r>
        </a:p>
      </dgm:t>
    </dgm:pt>
    <dgm:pt modelId="{48D0F64B-0887-4CD3-9866-C93DB430D6BB}" type="parTrans" cxnId="{5A92E5F9-0E2F-42EB-AB92-440BF3E5EC58}">
      <dgm:prSet/>
      <dgm:spPr/>
      <dgm:t>
        <a:bodyPr/>
        <a:lstStyle/>
        <a:p>
          <a:endParaRPr lang="en-IE"/>
        </a:p>
      </dgm:t>
    </dgm:pt>
    <dgm:pt modelId="{E1893C21-3A90-48BF-A03B-5F3AA84A992A}" type="sibTrans" cxnId="{5A92E5F9-0E2F-42EB-AB92-440BF3E5EC58}">
      <dgm:prSet/>
      <dgm:spPr>
        <a:blipFill rotWithShape="0">
          <a:blip xmlns:r="http://schemas.openxmlformats.org/officeDocument/2006/relationships" r:embed="rId6"/>
          <a:srcRect/>
          <a:stretch>
            <a:fillRect l="-25000" r="-25000"/>
          </a:stretch>
        </a:blipFill>
      </dgm:spPr>
      <dgm:t>
        <a:bodyPr/>
        <a:lstStyle/>
        <a:p>
          <a:endParaRPr lang="en-IE"/>
        </a:p>
      </dgm:t>
    </dgm:pt>
    <dgm:pt modelId="{E2C9BFB7-2388-48AE-9205-C76534E4E02C}" type="pres">
      <dgm:prSet presAssocID="{91A22247-80E0-49D6-896D-ABF0D2714393}" presName="Name0" presStyleCnt="0">
        <dgm:presLayoutVars>
          <dgm:chMax/>
          <dgm:chPref/>
          <dgm:dir/>
          <dgm:animLvl val="lvl"/>
        </dgm:presLayoutVars>
      </dgm:prSet>
      <dgm:spPr/>
    </dgm:pt>
    <dgm:pt modelId="{9A3A2623-2E0E-4018-BB7F-2C8E79337BF1}" type="pres">
      <dgm:prSet presAssocID="{C4BD929E-73AF-49CC-B582-AC0027B1A61C}" presName="composite" presStyleCnt="0"/>
      <dgm:spPr/>
    </dgm:pt>
    <dgm:pt modelId="{7F517A5E-D199-4E30-9419-BDD6DB2BEC62}" type="pres">
      <dgm:prSet presAssocID="{C4BD929E-73AF-49CC-B582-AC0027B1A61C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</dgm:pt>
    <dgm:pt modelId="{9252064C-E875-488C-BC43-3E263DF317F8}" type="pres">
      <dgm:prSet presAssocID="{C4BD929E-73AF-49CC-B582-AC0027B1A61C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D2244F6F-CC14-422F-ADDE-1FE0FA044079}" type="pres">
      <dgm:prSet presAssocID="{C4BD929E-73AF-49CC-B582-AC0027B1A61C}" presName="BalanceSpacing" presStyleCnt="0"/>
      <dgm:spPr/>
    </dgm:pt>
    <dgm:pt modelId="{09B2118A-611D-47F8-B8B3-69FB6BC1D22B}" type="pres">
      <dgm:prSet presAssocID="{C4BD929E-73AF-49CC-B582-AC0027B1A61C}" presName="BalanceSpacing1" presStyleCnt="0"/>
      <dgm:spPr/>
    </dgm:pt>
    <dgm:pt modelId="{02BAC77D-F237-4D39-A2EF-35DC05B03C6B}" type="pres">
      <dgm:prSet presAssocID="{E8AFD587-091A-4358-93E1-B4F5445935EE}" presName="Accent1Text" presStyleLbl="node1" presStyleIdx="1" presStyleCnt="6"/>
      <dgm:spPr/>
    </dgm:pt>
    <dgm:pt modelId="{DDB980EA-5247-4C22-9169-1941A8ED5741}" type="pres">
      <dgm:prSet presAssocID="{E8AFD587-091A-4358-93E1-B4F5445935EE}" presName="spaceBetweenRectangles" presStyleCnt="0"/>
      <dgm:spPr/>
    </dgm:pt>
    <dgm:pt modelId="{31B13D89-DB9D-4184-BE93-0AFE9FAEAC32}" type="pres">
      <dgm:prSet presAssocID="{AE66398A-66BA-4548-BBC6-AA8B3DAD68BE}" presName="composite" presStyleCnt="0"/>
      <dgm:spPr/>
    </dgm:pt>
    <dgm:pt modelId="{4DF99DA6-31EA-4BAD-BB11-A00F352D2E59}" type="pres">
      <dgm:prSet presAssocID="{AE66398A-66BA-4548-BBC6-AA8B3DAD68BE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</dgm:pt>
    <dgm:pt modelId="{91C2E1F1-55D0-4D54-9B34-9ADA4F280032}" type="pres">
      <dgm:prSet presAssocID="{AE66398A-66BA-4548-BBC6-AA8B3DAD68BE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55253CC8-1BB1-42B0-9367-230DE2D68B1C}" type="pres">
      <dgm:prSet presAssocID="{AE66398A-66BA-4548-BBC6-AA8B3DAD68BE}" presName="BalanceSpacing" presStyleCnt="0"/>
      <dgm:spPr/>
    </dgm:pt>
    <dgm:pt modelId="{54A09D4C-C52E-49D1-B11E-E92DCF59B366}" type="pres">
      <dgm:prSet presAssocID="{AE66398A-66BA-4548-BBC6-AA8B3DAD68BE}" presName="BalanceSpacing1" presStyleCnt="0"/>
      <dgm:spPr/>
    </dgm:pt>
    <dgm:pt modelId="{86D606C2-8F8E-43DB-B2AA-69F4ECA5514B}" type="pres">
      <dgm:prSet presAssocID="{A2DD09BE-CA1C-4D37-AD22-0262F31328AA}" presName="Accent1Text" presStyleLbl="node1" presStyleIdx="3" presStyleCnt="6"/>
      <dgm:spPr/>
    </dgm:pt>
    <dgm:pt modelId="{3F6E97B4-1DF6-41E5-88D9-53E1ACBFF109}" type="pres">
      <dgm:prSet presAssocID="{A2DD09BE-CA1C-4D37-AD22-0262F31328AA}" presName="spaceBetweenRectangles" presStyleCnt="0"/>
      <dgm:spPr/>
    </dgm:pt>
    <dgm:pt modelId="{28098842-6C56-4108-B4C6-A3E9A0BFFDB6}" type="pres">
      <dgm:prSet presAssocID="{6E7E1561-8D4A-4CE8-B66C-9DA5A3094512}" presName="composite" presStyleCnt="0"/>
      <dgm:spPr/>
    </dgm:pt>
    <dgm:pt modelId="{A0C497A4-4DE3-4676-ADD9-4E37DB178198}" type="pres">
      <dgm:prSet presAssocID="{6E7E1561-8D4A-4CE8-B66C-9DA5A3094512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</dgm:pt>
    <dgm:pt modelId="{995D4B35-B3CF-461B-92CC-CC82648264AF}" type="pres">
      <dgm:prSet presAssocID="{6E7E1561-8D4A-4CE8-B66C-9DA5A3094512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59EE554C-7792-4C3C-AB69-5706FF865519}" type="pres">
      <dgm:prSet presAssocID="{6E7E1561-8D4A-4CE8-B66C-9DA5A3094512}" presName="BalanceSpacing" presStyleCnt="0"/>
      <dgm:spPr/>
    </dgm:pt>
    <dgm:pt modelId="{D59E7BEB-2BBD-46F1-A9C8-A87D5FB8FC47}" type="pres">
      <dgm:prSet presAssocID="{6E7E1561-8D4A-4CE8-B66C-9DA5A3094512}" presName="BalanceSpacing1" presStyleCnt="0"/>
      <dgm:spPr/>
    </dgm:pt>
    <dgm:pt modelId="{6AE7EF9B-2ABA-4ECB-8CDA-8F012ABC1C9B}" type="pres">
      <dgm:prSet presAssocID="{E1893C21-3A90-48BF-A03B-5F3AA84A992A}" presName="Accent1Text" presStyleLbl="node1" presStyleIdx="5" presStyleCnt="6"/>
      <dgm:spPr/>
    </dgm:pt>
  </dgm:ptLst>
  <dgm:cxnLst>
    <dgm:cxn modelId="{B78A3739-A014-4280-B786-B56B36FC207B}" type="presOf" srcId="{AE66398A-66BA-4548-BBC6-AA8B3DAD68BE}" destId="{4DF99DA6-31EA-4BAD-BB11-A00F352D2E59}" srcOrd="0" destOrd="0" presId="urn:microsoft.com/office/officeart/2008/layout/AlternatingHexagons"/>
    <dgm:cxn modelId="{D6D59749-A27C-499B-8587-061A6A02AD8D}" type="presOf" srcId="{6E7E1561-8D4A-4CE8-B66C-9DA5A3094512}" destId="{A0C497A4-4DE3-4676-ADD9-4E37DB178198}" srcOrd="0" destOrd="0" presId="urn:microsoft.com/office/officeart/2008/layout/AlternatingHexagons"/>
    <dgm:cxn modelId="{2413A16B-0456-4AD4-9AA8-D770BC1149FD}" srcId="{91A22247-80E0-49D6-896D-ABF0D2714393}" destId="{C4BD929E-73AF-49CC-B582-AC0027B1A61C}" srcOrd="0" destOrd="0" parTransId="{EA3A9FD1-A1E9-467D-A8B4-B669957A7F06}" sibTransId="{E8AFD587-091A-4358-93E1-B4F5445935EE}"/>
    <dgm:cxn modelId="{EA930076-526D-4E25-A8A1-A7EF26ADE869}" type="presOf" srcId="{E8AFD587-091A-4358-93E1-B4F5445935EE}" destId="{02BAC77D-F237-4D39-A2EF-35DC05B03C6B}" srcOrd="0" destOrd="0" presId="urn:microsoft.com/office/officeart/2008/layout/AlternatingHexagons"/>
    <dgm:cxn modelId="{A6AB5F7A-EB3E-4F71-8C55-9C734722E306}" type="presOf" srcId="{A2DD09BE-CA1C-4D37-AD22-0262F31328AA}" destId="{86D606C2-8F8E-43DB-B2AA-69F4ECA5514B}" srcOrd="0" destOrd="0" presId="urn:microsoft.com/office/officeart/2008/layout/AlternatingHexagons"/>
    <dgm:cxn modelId="{91DC8883-4D7B-4AF2-8B45-80265CFD5DC7}" type="presOf" srcId="{91A22247-80E0-49D6-896D-ABF0D2714393}" destId="{E2C9BFB7-2388-48AE-9205-C76534E4E02C}" srcOrd="0" destOrd="0" presId="urn:microsoft.com/office/officeart/2008/layout/AlternatingHexagons"/>
    <dgm:cxn modelId="{646969AB-F1A0-4B62-888E-A79CF55C994D}" srcId="{91A22247-80E0-49D6-896D-ABF0D2714393}" destId="{AE66398A-66BA-4548-BBC6-AA8B3DAD68BE}" srcOrd="1" destOrd="0" parTransId="{3806D240-D7D2-4D79-A16D-94010D77CB1F}" sibTransId="{A2DD09BE-CA1C-4D37-AD22-0262F31328AA}"/>
    <dgm:cxn modelId="{B5FC39CC-A4F2-414B-94AA-4F3F90A069FF}" type="presOf" srcId="{C4BD929E-73AF-49CC-B582-AC0027B1A61C}" destId="{7F517A5E-D199-4E30-9419-BDD6DB2BEC62}" srcOrd="0" destOrd="0" presId="urn:microsoft.com/office/officeart/2008/layout/AlternatingHexagons"/>
    <dgm:cxn modelId="{16747FF6-7CAF-4427-9C6C-300CD2DA7465}" type="presOf" srcId="{E1893C21-3A90-48BF-A03B-5F3AA84A992A}" destId="{6AE7EF9B-2ABA-4ECB-8CDA-8F012ABC1C9B}" srcOrd="0" destOrd="0" presId="urn:microsoft.com/office/officeart/2008/layout/AlternatingHexagons"/>
    <dgm:cxn modelId="{5A92E5F9-0E2F-42EB-AB92-440BF3E5EC58}" srcId="{91A22247-80E0-49D6-896D-ABF0D2714393}" destId="{6E7E1561-8D4A-4CE8-B66C-9DA5A3094512}" srcOrd="2" destOrd="0" parTransId="{48D0F64B-0887-4CD3-9866-C93DB430D6BB}" sibTransId="{E1893C21-3A90-48BF-A03B-5F3AA84A992A}"/>
    <dgm:cxn modelId="{D8388FCE-B699-49DD-9D4E-7AC8C3218BAF}" type="presParOf" srcId="{E2C9BFB7-2388-48AE-9205-C76534E4E02C}" destId="{9A3A2623-2E0E-4018-BB7F-2C8E79337BF1}" srcOrd="0" destOrd="0" presId="urn:microsoft.com/office/officeart/2008/layout/AlternatingHexagons"/>
    <dgm:cxn modelId="{A0F5F797-A149-4A23-8822-4B9983E25C94}" type="presParOf" srcId="{9A3A2623-2E0E-4018-BB7F-2C8E79337BF1}" destId="{7F517A5E-D199-4E30-9419-BDD6DB2BEC62}" srcOrd="0" destOrd="0" presId="urn:microsoft.com/office/officeart/2008/layout/AlternatingHexagons"/>
    <dgm:cxn modelId="{43ADFE79-2F70-433A-A89B-F0D161D3A269}" type="presParOf" srcId="{9A3A2623-2E0E-4018-BB7F-2C8E79337BF1}" destId="{9252064C-E875-488C-BC43-3E263DF317F8}" srcOrd="1" destOrd="0" presId="urn:microsoft.com/office/officeart/2008/layout/AlternatingHexagons"/>
    <dgm:cxn modelId="{374FD382-1523-4230-81C1-44599F5A674E}" type="presParOf" srcId="{9A3A2623-2E0E-4018-BB7F-2C8E79337BF1}" destId="{D2244F6F-CC14-422F-ADDE-1FE0FA044079}" srcOrd="2" destOrd="0" presId="urn:microsoft.com/office/officeart/2008/layout/AlternatingHexagons"/>
    <dgm:cxn modelId="{CB09353B-0CB6-432A-A346-E085C8C0F757}" type="presParOf" srcId="{9A3A2623-2E0E-4018-BB7F-2C8E79337BF1}" destId="{09B2118A-611D-47F8-B8B3-69FB6BC1D22B}" srcOrd="3" destOrd="0" presId="urn:microsoft.com/office/officeart/2008/layout/AlternatingHexagons"/>
    <dgm:cxn modelId="{0576E7F0-69D1-48C2-A6CB-4351E901B7CC}" type="presParOf" srcId="{9A3A2623-2E0E-4018-BB7F-2C8E79337BF1}" destId="{02BAC77D-F237-4D39-A2EF-35DC05B03C6B}" srcOrd="4" destOrd="0" presId="urn:microsoft.com/office/officeart/2008/layout/AlternatingHexagons"/>
    <dgm:cxn modelId="{8B61A6A8-E6BE-49AA-A4A1-76DA5E78445B}" type="presParOf" srcId="{E2C9BFB7-2388-48AE-9205-C76534E4E02C}" destId="{DDB980EA-5247-4C22-9169-1941A8ED5741}" srcOrd="1" destOrd="0" presId="urn:microsoft.com/office/officeart/2008/layout/AlternatingHexagons"/>
    <dgm:cxn modelId="{6EDDE5FA-79C2-43DA-8564-09BCC602C267}" type="presParOf" srcId="{E2C9BFB7-2388-48AE-9205-C76534E4E02C}" destId="{31B13D89-DB9D-4184-BE93-0AFE9FAEAC32}" srcOrd="2" destOrd="0" presId="urn:microsoft.com/office/officeart/2008/layout/AlternatingHexagons"/>
    <dgm:cxn modelId="{E6BD04A4-6AE3-43C5-8C71-2326B69589C7}" type="presParOf" srcId="{31B13D89-DB9D-4184-BE93-0AFE9FAEAC32}" destId="{4DF99DA6-31EA-4BAD-BB11-A00F352D2E59}" srcOrd="0" destOrd="0" presId="urn:microsoft.com/office/officeart/2008/layout/AlternatingHexagons"/>
    <dgm:cxn modelId="{517493BA-029D-4D2A-8254-7D04969B5AC4}" type="presParOf" srcId="{31B13D89-DB9D-4184-BE93-0AFE9FAEAC32}" destId="{91C2E1F1-55D0-4D54-9B34-9ADA4F280032}" srcOrd="1" destOrd="0" presId="urn:microsoft.com/office/officeart/2008/layout/AlternatingHexagons"/>
    <dgm:cxn modelId="{5239F717-C8E0-41A5-8124-4D3D36C151F0}" type="presParOf" srcId="{31B13D89-DB9D-4184-BE93-0AFE9FAEAC32}" destId="{55253CC8-1BB1-42B0-9367-230DE2D68B1C}" srcOrd="2" destOrd="0" presId="urn:microsoft.com/office/officeart/2008/layout/AlternatingHexagons"/>
    <dgm:cxn modelId="{8757794C-9DD2-4412-875A-EE0D26F493F2}" type="presParOf" srcId="{31B13D89-DB9D-4184-BE93-0AFE9FAEAC32}" destId="{54A09D4C-C52E-49D1-B11E-E92DCF59B366}" srcOrd="3" destOrd="0" presId="urn:microsoft.com/office/officeart/2008/layout/AlternatingHexagons"/>
    <dgm:cxn modelId="{C96D4009-2DB2-47CC-93D4-448B8AC4249A}" type="presParOf" srcId="{31B13D89-DB9D-4184-BE93-0AFE9FAEAC32}" destId="{86D606C2-8F8E-43DB-B2AA-69F4ECA5514B}" srcOrd="4" destOrd="0" presId="urn:microsoft.com/office/officeart/2008/layout/AlternatingHexagons"/>
    <dgm:cxn modelId="{79DE72C5-B587-47E0-A916-B97301BCDE25}" type="presParOf" srcId="{E2C9BFB7-2388-48AE-9205-C76534E4E02C}" destId="{3F6E97B4-1DF6-41E5-88D9-53E1ACBFF109}" srcOrd="3" destOrd="0" presId="urn:microsoft.com/office/officeart/2008/layout/AlternatingHexagons"/>
    <dgm:cxn modelId="{5B6D3829-68ED-45E1-91B4-8D868F61C70A}" type="presParOf" srcId="{E2C9BFB7-2388-48AE-9205-C76534E4E02C}" destId="{28098842-6C56-4108-B4C6-A3E9A0BFFDB6}" srcOrd="4" destOrd="0" presId="urn:microsoft.com/office/officeart/2008/layout/AlternatingHexagons"/>
    <dgm:cxn modelId="{65CF893D-1553-4637-9C5A-E50B3BFA2675}" type="presParOf" srcId="{28098842-6C56-4108-B4C6-A3E9A0BFFDB6}" destId="{A0C497A4-4DE3-4676-ADD9-4E37DB178198}" srcOrd="0" destOrd="0" presId="urn:microsoft.com/office/officeart/2008/layout/AlternatingHexagons"/>
    <dgm:cxn modelId="{D472A197-E119-4F8C-822A-A6BA5D1891B6}" type="presParOf" srcId="{28098842-6C56-4108-B4C6-A3E9A0BFFDB6}" destId="{995D4B35-B3CF-461B-92CC-CC82648264AF}" srcOrd="1" destOrd="0" presId="urn:microsoft.com/office/officeart/2008/layout/AlternatingHexagons"/>
    <dgm:cxn modelId="{16C8190C-F346-48F5-8794-E73E0163901E}" type="presParOf" srcId="{28098842-6C56-4108-B4C6-A3E9A0BFFDB6}" destId="{59EE554C-7792-4C3C-AB69-5706FF865519}" srcOrd="2" destOrd="0" presId="urn:microsoft.com/office/officeart/2008/layout/AlternatingHexagons"/>
    <dgm:cxn modelId="{7EF0DC73-3CE2-45F8-B1CC-1B1BA94E8DB7}" type="presParOf" srcId="{28098842-6C56-4108-B4C6-A3E9A0BFFDB6}" destId="{D59E7BEB-2BBD-46F1-A9C8-A87D5FB8FC47}" srcOrd="3" destOrd="0" presId="urn:microsoft.com/office/officeart/2008/layout/AlternatingHexagons"/>
    <dgm:cxn modelId="{F7548091-DD09-4061-B7AD-E4BD631ADB08}" type="presParOf" srcId="{28098842-6C56-4108-B4C6-A3E9A0BFFDB6}" destId="{6AE7EF9B-2ABA-4ECB-8CDA-8F012ABC1C9B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517A5E-D199-4E30-9419-BDD6DB2BEC62}">
      <dsp:nvSpPr>
        <dsp:cNvPr id="0" name=""/>
        <dsp:cNvSpPr/>
      </dsp:nvSpPr>
      <dsp:spPr>
        <a:xfrm rot="5400000">
          <a:off x="3207400" y="110324"/>
          <a:ext cx="1668676" cy="145174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1"/>
          <a:srcRect/>
          <a:stretch>
            <a:fillRect l="-25000" r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0" tIns="209550" rIns="209550" bIns="209550" numCol="1" spcCol="1270" anchor="ctr" anchorCtr="0">
          <a:noAutofit/>
        </a:bodyPr>
        <a:lstStyle/>
        <a:p>
          <a:pPr marL="0" lvl="0" indent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5500" kern="1200"/>
            <a:t> </a:t>
          </a:r>
        </a:p>
      </dsp:txBody>
      <dsp:txXfrm rot="-5400000">
        <a:off x="3542095" y="261895"/>
        <a:ext cx="999286" cy="1148606"/>
      </dsp:txXfrm>
    </dsp:sp>
    <dsp:sp modelId="{9252064C-E875-488C-BC43-3E263DF317F8}">
      <dsp:nvSpPr>
        <dsp:cNvPr id="0" name=""/>
        <dsp:cNvSpPr/>
      </dsp:nvSpPr>
      <dsp:spPr>
        <a:xfrm>
          <a:off x="4811666" y="335596"/>
          <a:ext cx="1862242" cy="10012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BAC77D-F237-4D39-A2EF-35DC05B03C6B}">
      <dsp:nvSpPr>
        <dsp:cNvPr id="0" name=""/>
        <dsp:cNvSpPr/>
      </dsp:nvSpPr>
      <dsp:spPr>
        <a:xfrm rot="5400000">
          <a:off x="1639512" y="110324"/>
          <a:ext cx="1668676" cy="145174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2"/>
          <a:srcRect/>
          <a:stretch>
            <a:fillRect l="-25000" r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3600" kern="1200"/>
        </a:p>
      </dsp:txBody>
      <dsp:txXfrm rot="-5400000">
        <a:off x="1974207" y="261895"/>
        <a:ext cx="999286" cy="1148606"/>
      </dsp:txXfrm>
    </dsp:sp>
    <dsp:sp modelId="{4DF99DA6-31EA-4BAD-BB11-A00F352D2E59}">
      <dsp:nvSpPr>
        <dsp:cNvPr id="0" name=""/>
        <dsp:cNvSpPr/>
      </dsp:nvSpPr>
      <dsp:spPr>
        <a:xfrm rot="5400000">
          <a:off x="2420452" y="1526697"/>
          <a:ext cx="1668676" cy="145174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3"/>
          <a:srcRect/>
          <a:stretch>
            <a:fillRect l="-17000" r="-1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0" tIns="209550" rIns="209550" bIns="209550" numCol="1" spcCol="1270" anchor="ctr" anchorCtr="0">
          <a:noAutofit/>
        </a:bodyPr>
        <a:lstStyle/>
        <a:p>
          <a:pPr marL="0" lvl="0" indent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5500" kern="1200"/>
            <a:t> </a:t>
          </a:r>
        </a:p>
      </dsp:txBody>
      <dsp:txXfrm rot="-5400000">
        <a:off x="2755147" y="1678268"/>
        <a:ext cx="999286" cy="1148606"/>
      </dsp:txXfrm>
    </dsp:sp>
    <dsp:sp modelId="{91C2E1F1-55D0-4D54-9B34-9ADA4F280032}">
      <dsp:nvSpPr>
        <dsp:cNvPr id="0" name=""/>
        <dsp:cNvSpPr/>
      </dsp:nvSpPr>
      <dsp:spPr>
        <a:xfrm>
          <a:off x="666674" y="1751968"/>
          <a:ext cx="1802170" cy="10012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606C2-8F8E-43DB-B2AA-69F4ECA5514B}">
      <dsp:nvSpPr>
        <dsp:cNvPr id="0" name=""/>
        <dsp:cNvSpPr/>
      </dsp:nvSpPr>
      <dsp:spPr>
        <a:xfrm rot="5400000">
          <a:off x="3988341" y="1526697"/>
          <a:ext cx="1668676" cy="145174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4"/>
          <a:srcRect/>
          <a:stretch>
            <a:fillRect l="-25000" r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3600" kern="1200"/>
        </a:p>
      </dsp:txBody>
      <dsp:txXfrm rot="-5400000">
        <a:off x="4323036" y="1678268"/>
        <a:ext cx="999286" cy="1148606"/>
      </dsp:txXfrm>
    </dsp:sp>
    <dsp:sp modelId="{A0C497A4-4DE3-4676-ADD9-4E37DB178198}">
      <dsp:nvSpPr>
        <dsp:cNvPr id="0" name=""/>
        <dsp:cNvSpPr/>
      </dsp:nvSpPr>
      <dsp:spPr>
        <a:xfrm rot="5400000">
          <a:off x="3207400" y="2943069"/>
          <a:ext cx="1668676" cy="145174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5"/>
          <a:srcRect/>
          <a:stretch>
            <a:fillRect l="-25000" r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0" tIns="209550" rIns="209550" bIns="209550" numCol="1" spcCol="1270" anchor="ctr" anchorCtr="0">
          <a:noAutofit/>
        </a:bodyPr>
        <a:lstStyle/>
        <a:p>
          <a:pPr marL="0" lvl="0" indent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5500" kern="1200"/>
            <a:t> </a:t>
          </a:r>
        </a:p>
      </dsp:txBody>
      <dsp:txXfrm rot="-5400000">
        <a:off x="3542095" y="3094640"/>
        <a:ext cx="999286" cy="1148606"/>
      </dsp:txXfrm>
    </dsp:sp>
    <dsp:sp modelId="{995D4B35-B3CF-461B-92CC-CC82648264AF}">
      <dsp:nvSpPr>
        <dsp:cNvPr id="0" name=""/>
        <dsp:cNvSpPr/>
      </dsp:nvSpPr>
      <dsp:spPr>
        <a:xfrm>
          <a:off x="4811666" y="3168341"/>
          <a:ext cx="1862242" cy="10012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E7EF9B-2ABA-4ECB-8CDA-8F012ABC1C9B}">
      <dsp:nvSpPr>
        <dsp:cNvPr id="0" name=""/>
        <dsp:cNvSpPr/>
      </dsp:nvSpPr>
      <dsp:spPr>
        <a:xfrm rot="5400000">
          <a:off x="1639512" y="2943069"/>
          <a:ext cx="1668676" cy="145174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6"/>
          <a:srcRect/>
          <a:stretch>
            <a:fillRect l="-25000" r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3600" kern="1200"/>
        </a:p>
      </dsp:txBody>
      <dsp:txXfrm rot="-5400000">
        <a:off x="1974207" y="3094640"/>
        <a:ext cx="999286" cy="11486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BE78B5-0455-43FD-9F49-92732A01C6D3}" type="datetimeFigureOut">
              <a:rPr lang="fr-BE" smtClean="0"/>
              <a:t>19-04-24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7E7C44-8221-4C8B-84D0-81389C6D6A1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08360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Cover</a:t>
            </a:r>
          </a:p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7E7C44-8221-4C8B-84D0-81389C6D6A15}" type="slidenum">
              <a:rPr lang="fr-BE" smtClean="0"/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233672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If you write this presentation in another language, make sure to </a:t>
            </a:r>
            <a:endParaRPr dirty="0"/>
          </a:p>
        </p:txBody>
      </p:sp>
      <p:sp>
        <p:nvSpPr>
          <p:cNvPr id="193" name="Google Shape;1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If you write this presentation in another language, make sure to </a:t>
            </a:r>
            <a:endParaRPr dirty="0"/>
          </a:p>
        </p:txBody>
      </p:sp>
      <p:sp>
        <p:nvSpPr>
          <p:cNvPr id="193" name="Google Shape;1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259149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BE" dirty="0"/>
              <a:t>NFRD </a:t>
            </a:r>
            <a:r>
              <a:rPr lang="fr-BE" dirty="0" err="1"/>
              <a:t>coverage</a:t>
            </a:r>
            <a:r>
              <a:rPr lang="fr-BE" dirty="0"/>
              <a:t> </a:t>
            </a:r>
            <a:r>
              <a:rPr lang="fr-BE" dirty="0" err="1"/>
              <a:t>replaced</a:t>
            </a:r>
            <a:r>
              <a:rPr lang="fr-BE" dirty="0"/>
              <a:t> by CSRD </a:t>
            </a:r>
            <a:r>
              <a:rPr lang="fr-BE" dirty="0" err="1"/>
              <a:t>coverage</a:t>
            </a:r>
            <a:r>
              <a:rPr lang="fr-BE" dirty="0"/>
              <a:t> as </a:t>
            </a:r>
            <a:r>
              <a:rPr lang="fr-BE" dirty="0" err="1"/>
              <a:t>soon</a:t>
            </a:r>
            <a:r>
              <a:rPr lang="fr-BE" dirty="0"/>
              <a:t> as CSRD </a:t>
            </a:r>
            <a:r>
              <a:rPr lang="fr-BE" dirty="0" err="1"/>
              <a:t>transposed</a:t>
            </a:r>
            <a:endParaRPr lang="fr-BE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BE" dirty="0"/>
              <a:t>There are </a:t>
            </a:r>
            <a:r>
              <a:rPr lang="fr-BE" dirty="0" err="1"/>
              <a:t>others</a:t>
            </a:r>
            <a:r>
              <a:rPr lang="fr-BE" dirty="0"/>
              <a:t>: </a:t>
            </a:r>
            <a:r>
              <a:rPr lang="fr-BE" dirty="0" err="1"/>
              <a:t>Corporate</a:t>
            </a:r>
            <a:r>
              <a:rPr lang="fr-BE" dirty="0"/>
              <a:t> </a:t>
            </a:r>
            <a:r>
              <a:rPr lang="fr-BE" dirty="0" err="1"/>
              <a:t>Sustainability</a:t>
            </a:r>
            <a:r>
              <a:rPr lang="fr-BE" dirty="0"/>
              <a:t> Due Diligence Directive (</a:t>
            </a:r>
            <a:r>
              <a:rPr lang="fr-BE" dirty="0" err="1"/>
              <a:t>Lieferketten</a:t>
            </a:r>
            <a:r>
              <a:rPr lang="fr-BE" dirty="0"/>
              <a:t>), </a:t>
            </a:r>
            <a:r>
              <a:rPr lang="fr-BE" b="1" dirty="0"/>
              <a:t>Banks </a:t>
            </a:r>
            <a:r>
              <a:rPr lang="fr-BE" b="1" dirty="0" err="1"/>
              <a:t>risk</a:t>
            </a:r>
            <a:r>
              <a:rPr lang="fr-BE" b="1" dirty="0"/>
              <a:t> </a:t>
            </a:r>
            <a:r>
              <a:rPr lang="fr-BE" b="1" dirty="0" err="1"/>
              <a:t>reporting</a:t>
            </a:r>
            <a:r>
              <a:rPr lang="fr-BE" dirty="0"/>
              <a:t>, SFDR…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59CF2995-AB43-4B7C-B8CD-9DC7C3692A9C}" type="slidenum">
              <a:rPr kumimoji="0" lang="en-GB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6</a:t>
            </a:fld>
            <a:endParaRPr kumimoji="0" lang="en-GB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622355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BE" dirty="0"/>
              <a:t>NFRD </a:t>
            </a:r>
            <a:r>
              <a:rPr lang="fr-BE" dirty="0" err="1"/>
              <a:t>coverage</a:t>
            </a:r>
            <a:r>
              <a:rPr lang="fr-BE" dirty="0"/>
              <a:t> </a:t>
            </a:r>
            <a:r>
              <a:rPr lang="fr-BE" dirty="0" err="1"/>
              <a:t>replaced</a:t>
            </a:r>
            <a:r>
              <a:rPr lang="fr-BE" dirty="0"/>
              <a:t> by CSRD </a:t>
            </a:r>
            <a:r>
              <a:rPr lang="fr-BE" dirty="0" err="1"/>
              <a:t>coverage</a:t>
            </a:r>
            <a:r>
              <a:rPr lang="fr-BE" dirty="0"/>
              <a:t> as </a:t>
            </a:r>
            <a:r>
              <a:rPr lang="fr-BE" dirty="0" err="1"/>
              <a:t>soon</a:t>
            </a:r>
            <a:r>
              <a:rPr lang="fr-BE" dirty="0"/>
              <a:t> as CSRD </a:t>
            </a:r>
            <a:r>
              <a:rPr lang="fr-BE" dirty="0" err="1"/>
              <a:t>transposed</a:t>
            </a:r>
            <a:endParaRPr lang="fr-BE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BE" dirty="0"/>
              <a:t>There are </a:t>
            </a:r>
            <a:r>
              <a:rPr lang="fr-BE" dirty="0" err="1"/>
              <a:t>others</a:t>
            </a:r>
            <a:r>
              <a:rPr lang="fr-BE" dirty="0"/>
              <a:t>: </a:t>
            </a:r>
            <a:r>
              <a:rPr lang="fr-BE" dirty="0" err="1"/>
              <a:t>Corporate</a:t>
            </a:r>
            <a:r>
              <a:rPr lang="fr-BE" dirty="0"/>
              <a:t> </a:t>
            </a:r>
            <a:r>
              <a:rPr lang="fr-BE" dirty="0" err="1"/>
              <a:t>Sustainability</a:t>
            </a:r>
            <a:r>
              <a:rPr lang="fr-BE" dirty="0"/>
              <a:t> Due Diligence Directive (</a:t>
            </a:r>
            <a:r>
              <a:rPr lang="fr-BE" dirty="0" err="1"/>
              <a:t>Lieferketten</a:t>
            </a:r>
            <a:r>
              <a:rPr lang="fr-BE" dirty="0"/>
              <a:t>), </a:t>
            </a:r>
            <a:r>
              <a:rPr lang="fr-BE" b="1" dirty="0"/>
              <a:t>Banks </a:t>
            </a:r>
            <a:r>
              <a:rPr lang="fr-BE" b="1" dirty="0" err="1"/>
              <a:t>risk</a:t>
            </a:r>
            <a:r>
              <a:rPr lang="fr-BE" b="1" dirty="0"/>
              <a:t> </a:t>
            </a:r>
            <a:r>
              <a:rPr lang="fr-BE" b="1" dirty="0" err="1"/>
              <a:t>reporting</a:t>
            </a:r>
            <a:r>
              <a:rPr lang="fr-BE" dirty="0"/>
              <a:t>, SFDR…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59CF2995-AB43-4B7C-B8CD-9DC7C3692A9C}" type="slidenum">
              <a:rPr kumimoji="0" lang="en-GB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7</a:t>
            </a:fld>
            <a:endParaRPr kumimoji="0" lang="en-GB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85171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B1F135-358E-5A61-80AC-0601E5ABAB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C96DA88-394E-13E2-66FA-B19401BB87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B56F6B-280B-4C22-CCE6-3CA8E15A0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77767-1FBE-45F2-A6AA-30E93CE0FA63}" type="datetimeFigureOut">
              <a:rPr lang="fr-BE" smtClean="0"/>
              <a:t>19-04-24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FCC3A99-0030-59E6-C780-CF4D6D921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F433CC5-4E1E-CF3F-49A6-1036BE792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D1FC0-8219-48EC-A5D8-6462E8B92A89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81170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D7E942-0672-924C-8457-412E1AE3D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58BF24C-A727-247D-2E39-4CC8A651E0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96F63D6-048C-C453-FE22-E33283320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77767-1FBE-45F2-A6AA-30E93CE0FA63}" type="datetimeFigureOut">
              <a:rPr lang="fr-BE" smtClean="0"/>
              <a:t>19-04-24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18A6CAE-F612-0321-0F2F-610EAAC7E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B1E7576-C222-7760-2544-175661F7E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D1FC0-8219-48EC-A5D8-6462E8B92A89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6158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8A6B76-8D1A-85D9-29D6-7F2021F3E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ED0A19F-CC6F-2480-72FC-34EF421B6A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F64053E-7636-E306-4C92-6B060D2D3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77767-1FBE-45F2-A6AA-30E93CE0FA63}" type="datetimeFigureOut">
              <a:rPr lang="fr-BE" smtClean="0"/>
              <a:t>19-04-24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B995DD3-96AD-C18F-2E50-37FA5EDBE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C336A85-9513-EE6B-E02E-C1C26CC6D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D1FC0-8219-48EC-A5D8-6462E8B92A89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52100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80ABE5-86F7-4EE8-49AE-B933A9C88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0F15C39-0977-04AF-B362-3A5018C37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FFB802E-FB37-237A-6885-18C4D26C3B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F9FCBD3-9DA1-AF24-73BF-C1B623D06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77767-1FBE-45F2-A6AA-30E93CE0FA63}" type="datetimeFigureOut">
              <a:rPr lang="fr-BE" smtClean="0"/>
              <a:t>19-04-24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E29DA57-FB9D-E125-D0E0-55E6383EB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1EEC668-69E4-9C51-E693-40357FFFA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D1FC0-8219-48EC-A5D8-6462E8B92A89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14546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A01CBC-7F82-3D34-906B-9FA18B849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D3484AC-87D8-3FC5-D528-68B9A6E4CB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70BEF7E-307F-0C70-9AEB-C5171C102D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5E8F7A-D9C9-8899-2755-B28A183B63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7357185-08A3-9268-216B-2BC3574377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9DCD8B5-056F-B49E-6495-EA60CB96D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77767-1FBE-45F2-A6AA-30E93CE0FA63}" type="datetimeFigureOut">
              <a:rPr lang="fr-BE" smtClean="0"/>
              <a:t>19-04-24</a:t>
            </a:fld>
            <a:endParaRPr lang="fr-BE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F904284-3926-B486-288D-F26C3FC2B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F3850E6-A9E5-CCB8-5603-A78A91B13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D1FC0-8219-48EC-A5D8-6462E8B92A89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93576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B5AE6D-AC4C-94E7-8C5F-4F15536EB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0E95737-C0D6-BE95-FB45-7F9DA528B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77767-1FBE-45F2-A6AA-30E93CE0FA63}" type="datetimeFigureOut">
              <a:rPr lang="fr-BE" smtClean="0"/>
              <a:t>19-04-24</a:t>
            </a:fld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5621C67-26E0-2E2A-FB72-28AE688A1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E11E7DA-04E2-B19C-8A91-A8495FB52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D1FC0-8219-48EC-A5D8-6462E8B92A89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35479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446DDE0-6D59-B9ED-9909-E01B210B9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77767-1FBE-45F2-A6AA-30E93CE0FA63}" type="datetimeFigureOut">
              <a:rPr lang="fr-BE" smtClean="0"/>
              <a:t>19-04-24</a:t>
            </a:fld>
            <a:endParaRPr lang="fr-B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E849533-29EA-2DE5-EA6F-AA161D091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E322469-BB0E-D7C5-A6AF-976E37D3B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D1FC0-8219-48EC-A5D8-6462E8B92A89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80908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2E3571-56BE-6A53-5058-23216B873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C7070ED-1750-5224-13EF-9FD0E86A5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5969943-23FC-8458-C1F2-1C905EF92B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05C9A7C-4967-13BA-4710-5A7D44A2B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77767-1FBE-45F2-A6AA-30E93CE0FA63}" type="datetimeFigureOut">
              <a:rPr lang="fr-BE" smtClean="0"/>
              <a:t>19-04-24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0D66E3B-90E6-3D8D-4766-BB1BA6A84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F0A6244-55E2-3EEC-AC89-F5F6B583B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D1FC0-8219-48EC-A5D8-6462E8B92A89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43347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2931C4-295F-19FB-5FFA-2F98F6160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71071A1-B5B1-2D69-F49D-361110E6A4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2E94615-E1C2-72D5-A088-D4750C7279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AD987A-B45E-AA36-9DC4-1A2940B96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77767-1FBE-45F2-A6AA-30E93CE0FA63}" type="datetimeFigureOut">
              <a:rPr lang="fr-BE" smtClean="0"/>
              <a:t>19-04-24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61FC36D-458D-8717-B0E1-280B58839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9EFB45A-EA6C-995F-5A0F-A8A338B8D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D1FC0-8219-48EC-A5D8-6462E8B92A89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1766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0823DE-FBCD-AEB4-5F29-899E2B7C5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92D20B3-0AA0-212F-D19F-84107C8B6B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76A9910-E3AE-3A57-BDB9-8C7DC62A2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77767-1FBE-45F2-A6AA-30E93CE0FA63}" type="datetimeFigureOut">
              <a:rPr lang="fr-BE" smtClean="0"/>
              <a:t>19-04-24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A4B320F-5511-5B5A-03D6-900996D64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0F01591-68B0-DEB3-63B5-5303A6818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D1FC0-8219-48EC-A5D8-6462E8B92A89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61869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09A36C5-2A10-90F9-F371-1A8DE73C15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ED92B54-3293-193E-3885-57972E7042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5B55E50-AF65-4A85-66ED-879F99E06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77767-1FBE-45F2-A6AA-30E93CE0FA63}" type="datetimeFigureOut">
              <a:rPr lang="fr-BE" smtClean="0"/>
              <a:t>19-04-24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217878E-8ED2-A759-C401-8771FB497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DEF0106-CA13-91CB-CE57-A16C83C75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D1FC0-8219-48EC-A5D8-6462E8B92A89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98696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2"/>
          <p:cNvSpPr txBox="1">
            <a:spLocks noGrp="1"/>
          </p:cNvSpPr>
          <p:nvPr>
            <p:ph type="sldNum" idx="12"/>
          </p:nvPr>
        </p:nvSpPr>
        <p:spPr>
          <a:xfrm>
            <a:off x="697524" y="613128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6" name="Google Shape;16;p22"/>
          <p:cNvSpPr/>
          <p:nvPr/>
        </p:nvSpPr>
        <p:spPr>
          <a:xfrm>
            <a:off x="0" y="1078173"/>
            <a:ext cx="12192000" cy="5779827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22"/>
          <p:cNvSpPr txBox="1">
            <a:spLocks noGrp="1"/>
          </p:cNvSpPr>
          <p:nvPr>
            <p:ph type="ctrTitle"/>
          </p:nvPr>
        </p:nvSpPr>
        <p:spPr>
          <a:xfrm>
            <a:off x="1071350" y="1992572"/>
            <a:ext cx="10065224" cy="2149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 b="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9" name="Google Shape;19;p22"/>
          <p:cNvSpPr txBox="1">
            <a:spLocks noGrp="1"/>
          </p:cNvSpPr>
          <p:nvPr>
            <p:ph type="subTitle" idx="1"/>
          </p:nvPr>
        </p:nvSpPr>
        <p:spPr>
          <a:xfrm>
            <a:off x="1071351" y="4418049"/>
            <a:ext cx="10065224" cy="897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 i="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0" name="Google Shape;20;p22"/>
          <p:cNvSpPr txBox="1">
            <a:spLocks noGrp="1"/>
          </p:cNvSpPr>
          <p:nvPr>
            <p:ph type="body" idx="2"/>
          </p:nvPr>
        </p:nvSpPr>
        <p:spPr>
          <a:xfrm>
            <a:off x="6096000" y="5557903"/>
            <a:ext cx="5040313" cy="528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None/>
              <a:defRPr sz="2200" i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Google Shape;21;p22"/>
          <p:cNvSpPr/>
          <p:nvPr/>
        </p:nvSpPr>
        <p:spPr>
          <a:xfrm>
            <a:off x="5741158" y="6619164"/>
            <a:ext cx="707409" cy="240594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" name="Google Shape;22;p22"/>
          <p:cNvCxnSpPr/>
          <p:nvPr/>
        </p:nvCxnSpPr>
        <p:spPr>
          <a:xfrm>
            <a:off x="846746" y="1978925"/>
            <a:ext cx="0" cy="4879075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" name="Google Shape;17;p22" descr="European Commission">
            <a:extLst>
              <a:ext uri="{FF2B5EF4-FFF2-40B4-BE49-F238E27FC236}">
                <a16:creationId xmlns:a16="http://schemas.microsoft.com/office/drawing/2014/main" id="{B45F4576-0280-9ABD-3693-C3C51E11FA18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5388933" y="258042"/>
            <a:ext cx="1659793" cy="11524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046490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3"/>
          <p:cNvSpPr txBox="1">
            <a:spLocks noGrp="1"/>
          </p:cNvSpPr>
          <p:nvPr>
            <p:ph type="sldNum" idx="12"/>
          </p:nvPr>
        </p:nvSpPr>
        <p:spPr>
          <a:xfrm>
            <a:off x="697524" y="613128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5" name="Google Shape;25;p23"/>
          <p:cNvSpPr txBox="1"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6" name="Google Shape;26;p23"/>
          <p:cNvSpPr txBox="1">
            <a:spLocks noGrp="1"/>
          </p:cNvSpPr>
          <p:nvPr>
            <p:ph type="body" idx="1"/>
          </p:nvPr>
        </p:nvSpPr>
        <p:spPr>
          <a:xfrm>
            <a:off x="838199" y="1825625"/>
            <a:ext cx="10905699" cy="3881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  <a:defRPr/>
            </a:lvl1pPr>
            <a:lvl2pPr marL="914400" lvl="1" indent="-355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30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Char char="•"/>
              <a:defRPr/>
            </a:lvl4pPr>
            <a:lvl5pPr marL="2286000" lvl="4" indent="-330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7" name="Google Shape;27;p23"/>
          <p:cNvCxnSpPr/>
          <p:nvPr/>
        </p:nvCxnSpPr>
        <p:spPr>
          <a:xfrm flipH="1">
            <a:off x="838199" y="0"/>
            <a:ext cx="1" cy="1276357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8225967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8"/>
          <p:cNvSpPr txBox="1">
            <a:spLocks noGrp="1"/>
          </p:cNvSpPr>
          <p:nvPr>
            <p:ph type="sldNum" idx="12"/>
          </p:nvPr>
        </p:nvSpPr>
        <p:spPr>
          <a:xfrm>
            <a:off x="697524" y="613128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48" name="Google Shape;148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50288"/>
            <a:ext cx="12192000" cy="501834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38"/>
          <p:cNvSpPr/>
          <p:nvPr/>
        </p:nvSpPr>
        <p:spPr>
          <a:xfrm>
            <a:off x="0" y="1078174"/>
            <a:ext cx="12192000" cy="2890800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0" name="Google Shape;150;p38" descr="European Commissio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88933" y="258042"/>
            <a:ext cx="1659793" cy="115246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38"/>
          <p:cNvSpPr txBox="1">
            <a:spLocks noGrp="1"/>
          </p:cNvSpPr>
          <p:nvPr>
            <p:ph type="ctrTitle"/>
          </p:nvPr>
        </p:nvSpPr>
        <p:spPr>
          <a:xfrm>
            <a:off x="1071350" y="1992572"/>
            <a:ext cx="10065224" cy="872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 b="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2" name="Google Shape;152;p38"/>
          <p:cNvSpPr txBox="1">
            <a:spLocks noGrp="1"/>
          </p:cNvSpPr>
          <p:nvPr>
            <p:ph type="subTitle" idx="1"/>
          </p:nvPr>
        </p:nvSpPr>
        <p:spPr>
          <a:xfrm>
            <a:off x="1071351" y="3067468"/>
            <a:ext cx="10065224" cy="897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 i="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3" name="Google Shape;153;p38"/>
          <p:cNvSpPr txBox="1">
            <a:spLocks noGrp="1"/>
          </p:cNvSpPr>
          <p:nvPr>
            <p:ph type="body" idx="2"/>
          </p:nvPr>
        </p:nvSpPr>
        <p:spPr>
          <a:xfrm>
            <a:off x="6096000" y="5783535"/>
            <a:ext cx="5040313" cy="528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None/>
              <a:defRPr sz="2200" i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4" name="Google Shape;154;p38"/>
          <p:cNvSpPr/>
          <p:nvPr/>
        </p:nvSpPr>
        <p:spPr>
          <a:xfrm>
            <a:off x="5741158" y="6619164"/>
            <a:ext cx="707409" cy="240594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5" name="Google Shape;155;p38"/>
          <p:cNvCxnSpPr/>
          <p:nvPr/>
        </p:nvCxnSpPr>
        <p:spPr>
          <a:xfrm>
            <a:off x="838200" y="1978925"/>
            <a:ext cx="0" cy="4879075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1319861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9"/>
          <p:cNvSpPr txBox="1">
            <a:spLocks noGrp="1"/>
          </p:cNvSpPr>
          <p:nvPr>
            <p:ph type="sldNum" idx="12"/>
          </p:nvPr>
        </p:nvSpPr>
        <p:spPr>
          <a:xfrm>
            <a:off x="838200" y="613128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58" name="Google Shape;158;p39"/>
          <p:cNvPicPr preferRelativeResize="0"/>
          <p:nvPr/>
        </p:nvPicPr>
        <p:blipFill rotWithShape="1">
          <a:blip r:embed="rId2">
            <a:alphaModFix/>
          </a:blip>
          <a:srcRect t="4555"/>
          <a:stretch/>
        </p:blipFill>
        <p:spPr>
          <a:xfrm>
            <a:off x="0" y="1078173"/>
            <a:ext cx="12192000" cy="578324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39"/>
          <p:cNvSpPr/>
          <p:nvPr/>
        </p:nvSpPr>
        <p:spPr>
          <a:xfrm>
            <a:off x="5289" y="1078173"/>
            <a:ext cx="12197346" cy="5783239"/>
          </a:xfrm>
          <a:prstGeom prst="rect">
            <a:avLst/>
          </a:prstGeom>
          <a:solidFill>
            <a:srgbClr val="024EA2">
              <a:alpha val="6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" name="Google Shape;160;p39" descr="European Commissio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88933" y="258042"/>
            <a:ext cx="1659793" cy="115246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39"/>
          <p:cNvSpPr txBox="1">
            <a:spLocks noGrp="1"/>
          </p:cNvSpPr>
          <p:nvPr>
            <p:ph type="ctrTitle"/>
          </p:nvPr>
        </p:nvSpPr>
        <p:spPr>
          <a:xfrm>
            <a:off x="1071350" y="1992572"/>
            <a:ext cx="10065224" cy="2149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 b="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2" name="Google Shape;162;p39"/>
          <p:cNvSpPr txBox="1">
            <a:spLocks noGrp="1"/>
          </p:cNvSpPr>
          <p:nvPr>
            <p:ph type="subTitle" idx="1"/>
          </p:nvPr>
        </p:nvSpPr>
        <p:spPr>
          <a:xfrm>
            <a:off x="1071351" y="4418049"/>
            <a:ext cx="10065224" cy="897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 i="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63" name="Google Shape;163;p39"/>
          <p:cNvSpPr txBox="1">
            <a:spLocks noGrp="1"/>
          </p:cNvSpPr>
          <p:nvPr>
            <p:ph type="body" idx="2"/>
          </p:nvPr>
        </p:nvSpPr>
        <p:spPr>
          <a:xfrm>
            <a:off x="6096000" y="5557903"/>
            <a:ext cx="5040313" cy="528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None/>
              <a:defRPr sz="2200" i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4" name="Google Shape;164;p39"/>
          <p:cNvSpPr/>
          <p:nvPr/>
        </p:nvSpPr>
        <p:spPr>
          <a:xfrm>
            <a:off x="5741158" y="6619164"/>
            <a:ext cx="707409" cy="240594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5" name="Google Shape;165;p39"/>
          <p:cNvCxnSpPr/>
          <p:nvPr/>
        </p:nvCxnSpPr>
        <p:spPr>
          <a:xfrm>
            <a:off x="838200" y="1978925"/>
            <a:ext cx="0" cy="4879075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3061549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st slide (option 2)">
  <p:cSld name="Last slide (option 2)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40"/>
          <p:cNvSpPr/>
          <p:nvPr/>
        </p:nvSpPr>
        <p:spPr>
          <a:xfrm>
            <a:off x="0" y="1"/>
            <a:ext cx="12192000" cy="342899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40"/>
          <p:cNvSpPr txBox="1">
            <a:spLocks noGrp="1"/>
          </p:cNvSpPr>
          <p:nvPr>
            <p:ph type="sldNum" idx="12"/>
          </p:nvPr>
        </p:nvSpPr>
        <p:spPr>
          <a:xfrm>
            <a:off x="697524" y="613128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69" name="Google Shape;169;p40"/>
          <p:cNvSpPr txBox="1">
            <a:spLocks noGrp="1"/>
          </p:cNvSpPr>
          <p:nvPr>
            <p:ph type="ctrTitle"/>
          </p:nvPr>
        </p:nvSpPr>
        <p:spPr>
          <a:xfrm>
            <a:off x="1077013" y="1122363"/>
            <a:ext cx="10156297" cy="1240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Font typeface="Arial"/>
              <a:buNone/>
              <a:defRPr sz="60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0" name="Google Shape;170;p40"/>
          <p:cNvSpPr txBox="1">
            <a:spLocks noGrp="1"/>
          </p:cNvSpPr>
          <p:nvPr>
            <p:ph type="body" idx="1"/>
          </p:nvPr>
        </p:nvSpPr>
        <p:spPr>
          <a:xfrm>
            <a:off x="838976" y="4175997"/>
            <a:ext cx="10888663" cy="1620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400">
                <a:solidFill>
                  <a:srgbClr val="767676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1" name="Google Shape;171;p40"/>
          <p:cNvCxnSpPr/>
          <p:nvPr/>
        </p:nvCxnSpPr>
        <p:spPr>
          <a:xfrm>
            <a:off x="838200" y="0"/>
            <a:ext cx="0" cy="2362711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4315591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and Object">
  <p:cSld name="Content and Object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41"/>
          <p:cNvSpPr txBox="1">
            <a:spLocks noGrp="1"/>
          </p:cNvSpPr>
          <p:nvPr>
            <p:ph type="sldNum" idx="12"/>
          </p:nvPr>
        </p:nvSpPr>
        <p:spPr>
          <a:xfrm>
            <a:off x="697524" y="613128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74" name="Google Shape;174;p41"/>
          <p:cNvSpPr txBox="1"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5" name="Google Shape;175;p41"/>
          <p:cNvSpPr txBox="1">
            <a:spLocks noGrp="1"/>
          </p:cNvSpPr>
          <p:nvPr>
            <p:ph type="body" idx="1"/>
          </p:nvPr>
        </p:nvSpPr>
        <p:spPr>
          <a:xfrm>
            <a:off x="838198" y="1825625"/>
            <a:ext cx="5328000" cy="3906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  <a:defRPr/>
            </a:lvl1pPr>
            <a:lvl2pPr marL="914400" lvl="1" indent="-355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30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Char char="•"/>
              <a:defRPr/>
            </a:lvl4pPr>
            <a:lvl5pPr marL="2286000" lvl="4" indent="-330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6" name="Google Shape;176;p41"/>
          <p:cNvSpPr txBox="1">
            <a:spLocks noGrp="1"/>
          </p:cNvSpPr>
          <p:nvPr>
            <p:ph type="body" idx="2"/>
          </p:nvPr>
        </p:nvSpPr>
        <p:spPr>
          <a:xfrm>
            <a:off x="6402250" y="1825625"/>
            <a:ext cx="5328000" cy="3906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7" name="Google Shape;177;p41"/>
          <p:cNvCxnSpPr/>
          <p:nvPr/>
        </p:nvCxnSpPr>
        <p:spPr>
          <a:xfrm flipH="1">
            <a:off x="838199" y="0"/>
            <a:ext cx="1" cy="1276357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5803337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42"/>
          <p:cNvSpPr txBox="1">
            <a:spLocks noGrp="1"/>
          </p:cNvSpPr>
          <p:nvPr>
            <p:ph type="sldNum" idx="12"/>
          </p:nvPr>
        </p:nvSpPr>
        <p:spPr>
          <a:xfrm>
            <a:off x="697524" y="613128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80" name="Google Shape;180;p42"/>
          <p:cNvSpPr txBox="1"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181" name="Google Shape;181;p42"/>
          <p:cNvCxnSpPr/>
          <p:nvPr/>
        </p:nvCxnSpPr>
        <p:spPr>
          <a:xfrm flipH="1">
            <a:off x="838199" y="0"/>
            <a:ext cx="1" cy="1276357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42523254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3"/>
          <p:cNvSpPr txBox="1">
            <a:spLocks noGrp="1"/>
          </p:cNvSpPr>
          <p:nvPr>
            <p:ph type="sldNum" idx="12"/>
          </p:nvPr>
        </p:nvSpPr>
        <p:spPr>
          <a:xfrm>
            <a:off x="697524" y="613128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7303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5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7F66465-950F-E63A-AC67-0C72EE2ED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1B2F6FB-68AA-B415-DC8B-252082A70B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EA1C49F-F92B-1B25-D465-7299C733E0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C77767-1FBE-45F2-A6AA-30E93CE0FA63}" type="datetimeFigureOut">
              <a:rPr lang="fr-BE" smtClean="0"/>
              <a:t>19-04-24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4CD1779-704A-C26D-466C-30AD4C4B60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119AEE-6058-9DD2-29F7-3482C71018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ED1FC0-8219-48EC-A5D8-6462E8B92A89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46023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1"/>
          <p:cNvSpPr txBox="1">
            <a:spLocks noGrp="1"/>
          </p:cNvSpPr>
          <p:nvPr>
            <p:ph type="sldNum" idx="12"/>
          </p:nvPr>
        </p:nvSpPr>
        <p:spPr>
          <a:xfrm>
            <a:off x="697524" y="613128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1" name="Google Shape;11;p21"/>
          <p:cNvSpPr txBox="1">
            <a:spLocks noGrp="1"/>
          </p:cNvSpPr>
          <p:nvPr>
            <p:ph type="title"/>
          </p:nvPr>
        </p:nvSpPr>
        <p:spPr>
          <a:xfrm>
            <a:off x="838200" y="482860"/>
            <a:ext cx="10515600" cy="782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3881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3" name="Google Shape;13;p21" descr="European Commission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033852" y="6045988"/>
            <a:ext cx="1715733" cy="4504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3743233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18.sv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7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BFCA52-3638-67BC-50F6-D1A38250B4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08183" y="124073"/>
            <a:ext cx="9144000" cy="2387600"/>
          </a:xfrm>
        </p:spPr>
        <p:txBody>
          <a:bodyPr anchor="ctr" anchorCtr="0">
            <a:normAutofit fontScale="90000"/>
          </a:bodyPr>
          <a:lstStyle/>
          <a:p>
            <a:r>
              <a:rPr lang="fr-FR" dirty="0" err="1">
                <a:solidFill>
                  <a:srgbClr val="003399"/>
                </a:solidFill>
              </a:rPr>
              <a:t>Navigating</a:t>
            </a:r>
            <a:r>
              <a:rPr lang="fr-FR" dirty="0">
                <a:solidFill>
                  <a:srgbClr val="003399"/>
                </a:solidFill>
              </a:rPr>
              <a:t> green </a:t>
            </a:r>
            <a:r>
              <a:rPr lang="fr-FR" dirty="0" err="1">
                <a:solidFill>
                  <a:srgbClr val="003399"/>
                </a:solidFill>
              </a:rPr>
              <a:t>policies</a:t>
            </a:r>
            <a:r>
              <a:rPr lang="fr-FR" dirty="0">
                <a:solidFill>
                  <a:srgbClr val="003399"/>
                </a:solidFill>
              </a:rPr>
              <a:t>, the meetings </a:t>
            </a:r>
            <a:r>
              <a:rPr lang="fr-FR" dirty="0" err="1">
                <a:solidFill>
                  <a:srgbClr val="003399"/>
                </a:solidFill>
              </a:rPr>
              <a:t>industry</a:t>
            </a:r>
            <a:r>
              <a:rPr lang="fr-FR" dirty="0">
                <a:solidFill>
                  <a:srgbClr val="003399"/>
                </a:solidFill>
              </a:rPr>
              <a:t> </a:t>
            </a:r>
            <a:r>
              <a:rPr lang="fr-FR" dirty="0" err="1">
                <a:solidFill>
                  <a:srgbClr val="003399"/>
                </a:solidFill>
              </a:rPr>
              <a:t>path</a:t>
            </a:r>
            <a:r>
              <a:rPr lang="fr-FR" dirty="0">
                <a:solidFill>
                  <a:srgbClr val="003399"/>
                </a:solidFill>
              </a:rPr>
              <a:t> to a </a:t>
            </a:r>
            <a:r>
              <a:rPr lang="fr-FR" dirty="0" err="1">
                <a:solidFill>
                  <a:srgbClr val="003399"/>
                </a:solidFill>
              </a:rPr>
              <a:t>sustainable</a:t>
            </a:r>
            <a:r>
              <a:rPr lang="fr-FR" dirty="0">
                <a:solidFill>
                  <a:srgbClr val="003399"/>
                </a:solidFill>
              </a:rPr>
              <a:t> future</a:t>
            </a:r>
            <a:endParaRPr lang="fr-BE" dirty="0">
              <a:solidFill>
                <a:srgbClr val="003399"/>
              </a:solidFill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FC963BA-5B66-012E-5132-02AA54F45F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4922" y="2915589"/>
            <a:ext cx="8707261" cy="1169850"/>
          </a:xfrm>
        </p:spPr>
        <p:txBody>
          <a:bodyPr>
            <a:normAutofit/>
          </a:bodyPr>
          <a:lstStyle/>
          <a:p>
            <a:pPr algn="l"/>
            <a:r>
              <a:rPr lang="en-GB" sz="1800" b="1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Moderator:	</a:t>
            </a:r>
            <a:r>
              <a:rPr lang="en-GB" sz="1800" dirty="0">
                <a:solidFill>
                  <a:srgbClr val="000000"/>
                </a:solidFill>
                <a:latin typeface="Aptos" panose="020B0004020202020204" pitchFamily="34" charset="0"/>
                <a:ea typeface="Times New Roman" panose="02020603050405020304" pitchFamily="18" charset="0"/>
              </a:rPr>
              <a:t>Marta Gomes</a:t>
            </a:r>
            <a:r>
              <a:rPr lang="en-GB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 </a:t>
            </a:r>
          </a:p>
          <a:p>
            <a:pPr algn="l"/>
            <a:r>
              <a:rPr lang="en-GB" sz="1800" b="1" dirty="0">
                <a:solidFill>
                  <a:srgbClr val="000000"/>
                </a:solidFill>
                <a:latin typeface="Aptos" panose="020B0004020202020204" pitchFamily="34" charset="0"/>
                <a:ea typeface="Times New Roman" panose="02020603050405020304" pitchFamily="18" charset="0"/>
              </a:rPr>
              <a:t>Speakers:</a:t>
            </a:r>
            <a:r>
              <a:rPr lang="en-GB" sz="1800" dirty="0">
                <a:solidFill>
                  <a:srgbClr val="000000"/>
                </a:solidFill>
                <a:latin typeface="Aptos" panose="020B0004020202020204" pitchFamily="34" charset="0"/>
                <a:ea typeface="Times New Roman" panose="02020603050405020304" pitchFamily="18" charset="0"/>
              </a:rPr>
              <a:t> 	</a:t>
            </a:r>
            <a:r>
              <a:rPr lang="en-GB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Sven </a:t>
            </a:r>
            <a:r>
              <a:rPr lang="en-GB" sz="18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Bossu</a:t>
            </a:r>
            <a:r>
              <a:rPr lang="en-GB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 - Cristina </a:t>
            </a:r>
            <a:r>
              <a:rPr lang="en-GB" sz="18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Lanca</a:t>
            </a:r>
            <a:r>
              <a:rPr lang="en-GB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 - </a:t>
            </a:r>
            <a:r>
              <a:rPr lang="en-GB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rial" panose="020B0604020202020204" pitchFamily="34" charset="0"/>
              </a:rPr>
              <a:t>Istvan </a:t>
            </a:r>
            <a:r>
              <a:rPr lang="en-GB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Arial" panose="020B0604020202020204" pitchFamily="34" charset="0"/>
              </a:rPr>
              <a:t>Ujhelyi</a:t>
            </a:r>
            <a:r>
              <a:rPr lang="en-GB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rial" panose="020B0604020202020204" pitchFamily="34" charset="0"/>
              </a:rPr>
              <a:t> – Alexander Alles - 			Astrid Bartels – Arnaud </a:t>
            </a:r>
            <a:r>
              <a:rPr lang="en-GB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Arial" panose="020B0604020202020204" pitchFamily="34" charset="0"/>
              </a:rPr>
              <a:t>Burlin</a:t>
            </a:r>
            <a:r>
              <a:rPr lang="en-GB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 </a:t>
            </a:r>
            <a:endParaRPr lang="fr-BE" dirty="0">
              <a:solidFill>
                <a:srgbClr val="003399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4795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7;p22" descr="European Commission">
            <a:extLst>
              <a:ext uri="{FF2B5EF4-FFF2-40B4-BE49-F238E27FC236}">
                <a16:creationId xmlns:a16="http://schemas.microsoft.com/office/drawing/2014/main" id="{F331827D-67AB-BC45-5244-975836C82EE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88933" y="258042"/>
            <a:ext cx="1659793" cy="115246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1"/>
          <p:cNvSpPr txBox="1">
            <a:spLocks noGrp="1"/>
          </p:cNvSpPr>
          <p:nvPr>
            <p:ph type="ctrTitle"/>
          </p:nvPr>
        </p:nvSpPr>
        <p:spPr>
          <a:xfrm>
            <a:off x="1071350" y="1992572"/>
            <a:ext cx="10065224" cy="2149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fr-BE" dirty="0"/>
              <a:t>The EU </a:t>
            </a:r>
            <a:r>
              <a:rPr lang="fr-BE" dirty="0" err="1"/>
              <a:t>Sustainable</a:t>
            </a:r>
            <a:r>
              <a:rPr lang="fr-BE" dirty="0"/>
              <a:t> Finance Framework</a:t>
            </a:r>
            <a:endParaRPr dirty="0"/>
          </a:p>
        </p:txBody>
      </p:sp>
      <p:sp>
        <p:nvSpPr>
          <p:cNvPr id="189" name="Google Shape;189;p1"/>
          <p:cNvSpPr txBox="1">
            <a:spLocks noGrp="1"/>
          </p:cNvSpPr>
          <p:nvPr>
            <p:ph type="subTitle" idx="1"/>
          </p:nvPr>
        </p:nvSpPr>
        <p:spPr>
          <a:xfrm>
            <a:off x="1071351" y="4418049"/>
            <a:ext cx="10065224" cy="897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fr-BE" dirty="0" err="1"/>
              <a:t>Conference</a:t>
            </a:r>
            <a:r>
              <a:rPr lang="fr-BE" dirty="0"/>
              <a:t>: Driving positive change in the meetings </a:t>
            </a:r>
            <a:r>
              <a:rPr lang="fr-BE" dirty="0" err="1"/>
              <a:t>industry</a:t>
            </a:r>
            <a:r>
              <a:rPr lang="fr-BE" dirty="0"/>
              <a:t> 17th of April 2024</a:t>
            </a:r>
            <a:endParaRPr dirty="0"/>
          </a:p>
        </p:txBody>
      </p:sp>
      <p:sp>
        <p:nvSpPr>
          <p:cNvPr id="190" name="Google Shape;190;p1"/>
          <p:cNvSpPr txBox="1">
            <a:spLocks noGrp="1"/>
          </p:cNvSpPr>
          <p:nvPr>
            <p:ph type="body" idx="2"/>
          </p:nvPr>
        </p:nvSpPr>
        <p:spPr>
          <a:xfrm>
            <a:off x="4682169" y="5327258"/>
            <a:ext cx="7148207" cy="528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1" indent="0">
              <a:spcBef>
                <a:spcPts val="0"/>
              </a:spcBef>
              <a:buSzPts val="2200"/>
              <a:buNone/>
            </a:pPr>
            <a:r>
              <a:rPr lang="fr-BE" dirty="0">
                <a:solidFill>
                  <a:schemeClr val="bg1"/>
                </a:solidFill>
              </a:rPr>
              <a:t>Astrid Bartels, Head of Unit, Access to Finance</a:t>
            </a:r>
          </a:p>
          <a:p>
            <a:pPr marL="457200" lvl="1" indent="0">
              <a:spcBef>
                <a:spcPts val="0"/>
              </a:spcBef>
              <a:buSzPts val="2200"/>
              <a:buNone/>
            </a:pPr>
            <a:r>
              <a:rPr lang="fr-BE" dirty="0" err="1">
                <a:solidFill>
                  <a:schemeClr val="bg1"/>
                </a:solidFill>
              </a:rPr>
              <a:t>European</a:t>
            </a:r>
            <a:r>
              <a:rPr lang="fr-BE" dirty="0">
                <a:solidFill>
                  <a:schemeClr val="bg1"/>
                </a:solidFill>
              </a:rPr>
              <a:t> Commission, </a:t>
            </a:r>
            <a:r>
              <a:rPr lang="fr-BE" dirty="0" err="1">
                <a:solidFill>
                  <a:schemeClr val="bg1"/>
                </a:solidFill>
              </a:rPr>
              <a:t>Directorate</a:t>
            </a:r>
            <a:r>
              <a:rPr lang="fr-BE" dirty="0">
                <a:solidFill>
                  <a:schemeClr val="bg1"/>
                </a:solidFill>
              </a:rPr>
              <a:t> General for </a:t>
            </a:r>
            <a:r>
              <a:rPr lang="fr-BE" dirty="0" err="1">
                <a:solidFill>
                  <a:schemeClr val="bg1"/>
                </a:solidFill>
              </a:rPr>
              <a:t>Internal</a:t>
            </a:r>
            <a:r>
              <a:rPr lang="fr-BE" dirty="0">
                <a:solidFill>
                  <a:schemeClr val="bg1"/>
                </a:solidFill>
              </a:rPr>
              <a:t> </a:t>
            </a:r>
            <a:r>
              <a:rPr lang="fr-BE" dirty="0" err="1">
                <a:solidFill>
                  <a:schemeClr val="bg1"/>
                </a:solidFill>
              </a:rPr>
              <a:t>Market</a:t>
            </a:r>
            <a:r>
              <a:rPr lang="fr-BE" dirty="0">
                <a:solidFill>
                  <a:schemeClr val="bg1"/>
                </a:solidFill>
              </a:rPr>
              <a:t>, </a:t>
            </a:r>
            <a:r>
              <a:rPr lang="fr-BE" dirty="0" err="1">
                <a:solidFill>
                  <a:schemeClr val="bg1"/>
                </a:solidFill>
              </a:rPr>
              <a:t>Industry</a:t>
            </a:r>
            <a:r>
              <a:rPr lang="fr-BE" dirty="0">
                <a:solidFill>
                  <a:schemeClr val="bg1"/>
                </a:solidFill>
              </a:rPr>
              <a:t>, </a:t>
            </a:r>
            <a:r>
              <a:rPr lang="fr-BE" dirty="0" err="1">
                <a:solidFill>
                  <a:schemeClr val="bg1"/>
                </a:solidFill>
              </a:rPr>
              <a:t>Entrepreneurship</a:t>
            </a:r>
            <a:r>
              <a:rPr lang="fr-BE" dirty="0">
                <a:solidFill>
                  <a:schemeClr val="bg1"/>
                </a:solidFill>
              </a:rPr>
              <a:t> and </a:t>
            </a:r>
            <a:r>
              <a:rPr lang="fr-BE" dirty="0" err="1">
                <a:solidFill>
                  <a:schemeClr val="bg1"/>
                </a:solidFill>
              </a:rPr>
              <a:t>SMEs</a:t>
            </a:r>
            <a:endParaRPr lang="fr-BE" dirty="0">
              <a:solidFill>
                <a:schemeClr val="bg1"/>
              </a:solidFill>
            </a:endParaRPr>
          </a:p>
          <a:p>
            <a:pPr marL="457200" lvl="1" indent="0" algn="r">
              <a:spcBef>
                <a:spcPts val="0"/>
              </a:spcBef>
              <a:buSzPts val="2200"/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9B50A74-9DC7-B0ED-9D6A-2C7F31179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6659" y="520486"/>
            <a:ext cx="10515600" cy="782357"/>
          </a:xfrm>
        </p:spPr>
        <p:txBody>
          <a:bodyPr/>
          <a:lstStyle/>
          <a:p>
            <a:r>
              <a:rPr lang="fr-BE" dirty="0"/>
              <a:t>Transformation of the </a:t>
            </a:r>
            <a:r>
              <a:rPr lang="fr-BE" dirty="0" err="1"/>
              <a:t>European</a:t>
            </a:r>
            <a:r>
              <a:rPr lang="fr-BE" dirty="0"/>
              <a:t> </a:t>
            </a:r>
            <a:r>
              <a:rPr lang="fr-BE" dirty="0" err="1"/>
              <a:t>economy</a:t>
            </a:r>
            <a:r>
              <a:rPr lang="fr-BE" dirty="0"/>
              <a:t> </a:t>
            </a:r>
            <a:r>
              <a:rPr lang="fr-BE" dirty="0" err="1"/>
              <a:t>requires</a:t>
            </a:r>
            <a:r>
              <a:rPr lang="fr-BE" dirty="0"/>
              <a:t> </a:t>
            </a:r>
            <a:r>
              <a:rPr lang="fr-BE" dirty="0" err="1"/>
              <a:t>substantial</a:t>
            </a:r>
            <a:r>
              <a:rPr lang="fr-BE" dirty="0"/>
              <a:t> </a:t>
            </a:r>
            <a:r>
              <a:rPr lang="fr-BE" dirty="0" err="1"/>
              <a:t>investments</a:t>
            </a:r>
            <a:endParaRPr lang="en-IE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A3B4E08B-410D-B43D-3A77-265986292718}"/>
              </a:ext>
            </a:extLst>
          </p:cNvPr>
          <p:cNvSpPr txBox="1">
            <a:spLocks/>
          </p:cNvSpPr>
          <p:nvPr/>
        </p:nvSpPr>
        <p:spPr>
          <a:xfrm>
            <a:off x="1090672" y="1689742"/>
            <a:ext cx="9694841" cy="546267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50"/>
              </a:spcAft>
              <a:buClr>
                <a:srgbClr val="034EA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IE" sz="3200" b="1" i="0" u="none" strike="noStrike" kern="1200" cap="none" spc="0" normalizeH="0" baseline="0" noProof="0" dirty="0">
                <a:ln>
                  <a:noFill/>
                </a:ln>
                <a:solidFill>
                  <a:srgbClr val="E76C53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</a:t>
            </a:r>
            <a:r>
              <a:rPr kumimoji="0" lang="en-IE" sz="3200" b="1" i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European Green Deal        European Climate law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3B41A4-F10D-FB4B-B440-3D063F9EAE09}"/>
              </a:ext>
            </a:extLst>
          </p:cNvPr>
          <p:cNvSpPr/>
          <p:nvPr/>
        </p:nvSpPr>
        <p:spPr>
          <a:xfrm>
            <a:off x="1344061" y="2369005"/>
            <a:ext cx="9113430" cy="129645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IE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Carbon-neutral EU economy by 2050 &amp; 2030 interim target of -55% emissions reduction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94D91F-DD32-1072-8747-272331BF481A}"/>
              </a:ext>
            </a:extLst>
          </p:cNvPr>
          <p:cNvSpPr/>
          <p:nvPr/>
        </p:nvSpPr>
        <p:spPr>
          <a:xfrm>
            <a:off x="1344061" y="4333566"/>
            <a:ext cx="9113430" cy="152694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IE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Green (private) investment needs: additional € 700 billion p.a. between 2021 and 2030 for the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decarbonization of the EU economy/complete overhaul of EU industry</a:t>
            </a:r>
            <a:endParaRPr kumimoji="0" lang="en-IE" sz="2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F58DFDC-3932-50EB-204C-00BF5157598C}"/>
              </a:ext>
            </a:extLst>
          </p:cNvPr>
          <p:cNvCxnSpPr>
            <a:cxnSpLocks/>
          </p:cNvCxnSpPr>
          <p:nvPr/>
        </p:nvCxnSpPr>
        <p:spPr bwMode="auto">
          <a:xfrm>
            <a:off x="5468039" y="1976249"/>
            <a:ext cx="627961" cy="0"/>
          </a:xfrm>
          <a:prstGeom prst="straightConnector1">
            <a:avLst/>
          </a:prstGeom>
          <a:noFill/>
          <a:ln w="31750" cap="flat" cmpd="sng" algn="ctr">
            <a:solidFill>
              <a:srgbClr val="1E4084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</p:cxnSp>
      <p:sp>
        <p:nvSpPr>
          <p:cNvPr id="10" name="Up Arrow 22">
            <a:extLst>
              <a:ext uri="{FF2B5EF4-FFF2-40B4-BE49-F238E27FC236}">
                <a16:creationId xmlns:a16="http://schemas.microsoft.com/office/drawing/2014/main" id="{69378373-B42E-E70A-6F22-EDB5DE0B262B}"/>
              </a:ext>
            </a:extLst>
          </p:cNvPr>
          <p:cNvSpPr/>
          <p:nvPr/>
        </p:nvSpPr>
        <p:spPr>
          <a:xfrm rot="10800000" flipH="1">
            <a:off x="5444913" y="3817526"/>
            <a:ext cx="455863" cy="374993"/>
          </a:xfrm>
          <a:prstGeom prst="up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BE" sz="101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B76EE459-303C-7FAC-0B6A-1E51F6544ED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GB" sz="1200" b="0" i="0" u="none" strike="noStrike" kern="0" cap="none" spc="0" normalizeH="0" baseline="0" noProof="0" smtClean="0">
                <a:ln>
                  <a:noFill/>
                </a:ln>
                <a:solidFill>
                  <a:srgbClr val="767676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</a:t>
            </a:fld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srgbClr val="767676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0882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"/>
          <p:cNvSpPr txBox="1">
            <a:spLocks noGrp="1"/>
          </p:cNvSpPr>
          <p:nvPr>
            <p:ph type="title"/>
          </p:nvPr>
        </p:nvSpPr>
        <p:spPr>
          <a:xfrm>
            <a:off x="868597" y="187287"/>
            <a:ext cx="11323404" cy="1089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GB" dirty="0"/>
              <a:t>A comprehensive EU Sustainable Finance Framework is being put in place</a:t>
            </a:r>
            <a:endParaRPr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5C8476E-A1EE-337F-8ACC-874B026EA5FD}"/>
              </a:ext>
            </a:extLst>
          </p:cNvPr>
          <p:cNvGrpSpPr/>
          <p:nvPr/>
        </p:nvGrpSpPr>
        <p:grpSpPr>
          <a:xfrm>
            <a:off x="4508665" y="1831308"/>
            <a:ext cx="3470252" cy="4475291"/>
            <a:chOff x="1283937" y="1754627"/>
            <a:chExt cx="3271381" cy="4702498"/>
          </a:xfrm>
        </p:grpSpPr>
        <p:pic>
          <p:nvPicPr>
            <p:cNvPr id="9" name="Picture 8" descr="Lush green compound leaves">
              <a:extLst>
                <a:ext uri="{FF2B5EF4-FFF2-40B4-BE49-F238E27FC236}">
                  <a16:creationId xmlns:a16="http://schemas.microsoft.com/office/drawing/2014/main" id="{EBFA24DC-2B09-A3FC-8325-735254A83E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88" r="25649"/>
            <a:stretch/>
          </p:blipFill>
          <p:spPr>
            <a:xfrm>
              <a:off x="1283937" y="1754627"/>
              <a:ext cx="3241965" cy="4228526"/>
            </a:xfrm>
            <a:prstGeom prst="flowChartAlternateProcess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C541141-3147-8DF9-161A-D9B44831C04B}"/>
                </a:ext>
              </a:extLst>
            </p:cNvPr>
            <p:cNvSpPr txBox="1"/>
            <p:nvPr/>
          </p:nvSpPr>
          <p:spPr>
            <a:xfrm>
              <a:off x="2015165" y="1988689"/>
              <a:ext cx="1908312" cy="485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IE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EC Square Sans Cond Pro" panose="020B0506040000020004" pitchFamily="34" charset="0"/>
                  <a:cs typeface="Arial"/>
                  <a:sym typeface="Arial"/>
                </a:rPr>
                <a:t>Disclosures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7B2E39F-F796-12A6-7348-8B0D4E394DAA}"/>
                </a:ext>
              </a:extLst>
            </p:cNvPr>
            <p:cNvSpPr txBox="1"/>
            <p:nvPr/>
          </p:nvSpPr>
          <p:spPr>
            <a:xfrm>
              <a:off x="1313354" y="2414598"/>
              <a:ext cx="3241964" cy="4042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IE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Taxonomy disclosure delegated Act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IE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IE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Corporate Sustainability Reporting Directive (CSRD), replacing the Non Financial- Reporting Directive (NFRD) to report on Environmental, Social and Governance issues (ESG)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IE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IE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C Square Sans Cond Pro" panose="020B0506040000020004" pitchFamily="34" charset="0"/>
                <a:cs typeface="Arial"/>
                <a:sym typeface="Arial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7AF1554-4081-D114-5DC3-294AA00F157F}"/>
              </a:ext>
            </a:extLst>
          </p:cNvPr>
          <p:cNvGrpSpPr/>
          <p:nvPr/>
        </p:nvGrpSpPr>
        <p:grpSpPr>
          <a:xfrm>
            <a:off x="739277" y="1831308"/>
            <a:ext cx="3545676" cy="4052557"/>
            <a:chOff x="11971662" y="2017627"/>
            <a:chExt cx="4043547" cy="4258301"/>
          </a:xfrm>
          <a:effectLst/>
        </p:grpSpPr>
        <p:pic>
          <p:nvPicPr>
            <p:cNvPr id="17" name="Picture 16" descr="Full frame shot of green leaf">
              <a:extLst>
                <a:ext uri="{FF2B5EF4-FFF2-40B4-BE49-F238E27FC236}">
                  <a16:creationId xmlns:a16="http://schemas.microsoft.com/office/drawing/2014/main" id="{9C147DB2-C9D8-073E-E163-B5AA7A6401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alphaModFix amt="9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06" r="25402"/>
            <a:stretch/>
          </p:blipFill>
          <p:spPr>
            <a:xfrm>
              <a:off x="11971662" y="2017627"/>
              <a:ext cx="3921949" cy="4258301"/>
            </a:xfrm>
            <a:prstGeom prst="flowChartAlternateProcess">
              <a:avLst/>
            </a:prstGeom>
            <a:effectLst>
              <a:reflection endPos="0" dist="50800" dir="5400000" sy="-100000" algn="bl" rotWithShape="0"/>
            </a:effectLst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A9CE55F-D318-3033-6809-884A93A39A88}"/>
                </a:ext>
              </a:extLst>
            </p:cNvPr>
            <p:cNvSpPr txBox="1"/>
            <p:nvPr/>
          </p:nvSpPr>
          <p:spPr>
            <a:xfrm>
              <a:off x="12017794" y="2250052"/>
              <a:ext cx="3997415" cy="20374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IE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EU Taxonomy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IE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IE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EU classification system for economic activities – evolving!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D233AFA-ED04-9125-070E-351614ED17D3}"/>
              </a:ext>
            </a:extLst>
          </p:cNvPr>
          <p:cNvGrpSpPr/>
          <p:nvPr/>
        </p:nvGrpSpPr>
        <p:grpSpPr>
          <a:xfrm>
            <a:off x="8171425" y="1831308"/>
            <a:ext cx="3439048" cy="4024218"/>
            <a:chOff x="4879797" y="1771438"/>
            <a:chExt cx="3150802" cy="4258302"/>
          </a:xfrm>
        </p:grpSpPr>
        <p:pic>
          <p:nvPicPr>
            <p:cNvPr id="22" name="Picture 21" descr="Close-up of plant leaves">
              <a:extLst>
                <a:ext uri="{FF2B5EF4-FFF2-40B4-BE49-F238E27FC236}">
                  <a16:creationId xmlns:a16="http://schemas.microsoft.com/office/drawing/2014/main" id="{34DFC81E-5554-ACDD-3BC5-ECE20F5AE5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6560"/>
            <a:stretch/>
          </p:blipFill>
          <p:spPr>
            <a:xfrm>
              <a:off x="4879797" y="1771438"/>
              <a:ext cx="3150802" cy="4258302"/>
            </a:xfrm>
            <a:prstGeom prst="flowChartAlternateProcess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8DE17D8-89FA-2037-B281-6DBE2622D78B}"/>
                </a:ext>
              </a:extLst>
            </p:cNvPr>
            <p:cNvSpPr txBox="1"/>
            <p:nvPr/>
          </p:nvSpPr>
          <p:spPr>
            <a:xfrm>
              <a:off x="5264166" y="2005500"/>
              <a:ext cx="2405735" cy="4017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IE" sz="1867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42078CD5-4637-E45F-7571-CE2562794697}"/>
              </a:ext>
            </a:extLst>
          </p:cNvPr>
          <p:cNvSpPr txBox="1">
            <a:spLocks/>
          </p:cNvSpPr>
          <p:nvPr/>
        </p:nvSpPr>
        <p:spPr>
          <a:xfrm>
            <a:off x="8273607" y="2510899"/>
            <a:ext cx="3439050" cy="377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spcCol="360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 eaLnBrk="1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 eaLnBrk="1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 eaLnBrk="1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 eaLnBrk="1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 eaLnBrk="1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srgbClr val="034EA2"/>
              </a:buClr>
              <a:buSzPts val="2000"/>
              <a:buFont typeface="Arial"/>
              <a:buNone/>
              <a:tabLst/>
              <a:defRPr/>
            </a:pPr>
            <a:r>
              <a:rPr kumimoji="0" lang="en-IE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EU Taxonomy Navigator (online tool) including Q&amp;A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34EA2"/>
              </a:buClr>
              <a:buSzPts val="2000"/>
              <a:buFont typeface="Arial"/>
              <a:buNone/>
              <a:tabLst/>
              <a:defRPr/>
            </a:pPr>
            <a:r>
              <a:rPr kumimoji="0" lang="en-IE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Advisory: European Investment Bank, Enterprise Europe Network sustainability advisors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34EA2"/>
              </a:buClr>
              <a:buSzPts val="2000"/>
              <a:buFont typeface="Arial"/>
              <a:buNone/>
              <a:tabLst/>
              <a:defRPr/>
            </a:pPr>
            <a:endParaRPr kumimoji="0" lang="en-IE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34EA2"/>
              </a:buClr>
              <a:buSzPts val="2000"/>
              <a:buFont typeface="Arial"/>
              <a:buNone/>
              <a:tabLst/>
              <a:defRPr/>
            </a:pPr>
            <a:r>
              <a:rPr kumimoji="0" lang="en-IE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Financial support programmes (InvestEU)</a:t>
            </a:r>
            <a:endParaRPr kumimoji="0" lang="en-GB" sz="2000" b="0" i="0" u="none" strike="noStrike" kern="0" cap="none" spc="0" normalizeH="0" baseline="0" noProof="0" dirty="0">
              <a:ln>
                <a:noFill/>
              </a:ln>
              <a:solidFill>
                <a:srgbClr val="D3E8F9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4945F3F-A11D-C3F8-0D22-67898DA37F03}"/>
              </a:ext>
            </a:extLst>
          </p:cNvPr>
          <p:cNvSpPr txBox="1"/>
          <p:nvPr/>
        </p:nvSpPr>
        <p:spPr>
          <a:xfrm>
            <a:off x="9243548" y="2041583"/>
            <a:ext cx="2024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IE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Tools</a:t>
            </a:r>
          </a:p>
        </p:txBody>
      </p:sp>
      <p:sp>
        <p:nvSpPr>
          <p:cNvPr id="26" name="Slide Number Placeholder 25">
            <a:extLst>
              <a:ext uri="{FF2B5EF4-FFF2-40B4-BE49-F238E27FC236}">
                <a16:creationId xmlns:a16="http://schemas.microsoft.com/office/drawing/2014/main" id="{0E697AE2-A26A-8F9F-684C-D445B68542D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GB" sz="1200" b="0" i="0" u="none" strike="noStrike" kern="0" cap="none" spc="0" normalizeH="0" baseline="0" noProof="0" smtClean="0">
                <a:ln>
                  <a:noFill/>
                </a:ln>
                <a:solidFill>
                  <a:srgbClr val="767676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</a:t>
            </a:fld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srgbClr val="767676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"/>
          <p:cNvSpPr txBox="1">
            <a:spLocks noGrp="1"/>
          </p:cNvSpPr>
          <p:nvPr>
            <p:ph type="title"/>
          </p:nvPr>
        </p:nvSpPr>
        <p:spPr>
          <a:xfrm>
            <a:off x="868596" y="409762"/>
            <a:ext cx="11323404" cy="1089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GB" dirty="0"/>
              <a:t>Taxonomy covers 6 environmental objectives</a:t>
            </a:r>
            <a:br>
              <a:rPr lang="en-GB" dirty="0"/>
            </a:br>
            <a:endParaRPr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CB8827F5-44D3-F321-97B1-75E3909FB6BA}"/>
              </a:ext>
            </a:extLst>
          </p:cNvPr>
          <p:cNvGraphicFramePr/>
          <p:nvPr/>
        </p:nvGraphicFramePr>
        <p:xfrm>
          <a:off x="174991" y="1588282"/>
          <a:ext cx="7340583" cy="45051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141E02E-31D9-D2ED-5A19-001BBA13D4C5}"/>
              </a:ext>
            </a:extLst>
          </p:cNvPr>
          <p:cNvSpPr txBox="1"/>
          <p:nvPr/>
        </p:nvSpPr>
        <p:spPr>
          <a:xfrm>
            <a:off x="653975" y="2191032"/>
            <a:ext cx="1426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IE" sz="1400" b="0" i="0" u="none" strike="noStrike" kern="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EC Square Sans Cond Pro" panose="020B0506040000020004" pitchFamily="34" charset="0"/>
                <a:cs typeface="Arial"/>
                <a:sym typeface="Arial"/>
              </a:rPr>
              <a:t>Climate Change Mitigation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128763-00DF-AF68-A287-A1F3D220B85E}"/>
              </a:ext>
            </a:extLst>
          </p:cNvPr>
          <p:cNvSpPr txBox="1"/>
          <p:nvPr/>
        </p:nvSpPr>
        <p:spPr>
          <a:xfrm>
            <a:off x="5006248" y="2191032"/>
            <a:ext cx="1694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IE" sz="1400" b="0" i="0" u="none" strike="noStrike" kern="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EC Square Sans Cond Pro" panose="020B0506040000020004" pitchFamily="34" charset="0"/>
                <a:cs typeface="Arial"/>
                <a:sym typeface="Arial"/>
              </a:rPr>
              <a:t>Climate Change Adaptation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990A03-661D-0E2D-7F19-1BA142F07F22}"/>
              </a:ext>
            </a:extLst>
          </p:cNvPr>
          <p:cNvSpPr txBox="1"/>
          <p:nvPr/>
        </p:nvSpPr>
        <p:spPr>
          <a:xfrm>
            <a:off x="384227" y="4812258"/>
            <a:ext cx="1965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IE" sz="1400" b="0" i="0" u="none" strike="noStrike" kern="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EC Square Sans Cond Pro" panose="020B0506040000020004" pitchFamily="34" charset="0"/>
                <a:cs typeface="Arial"/>
                <a:sym typeface="Arial"/>
              </a:rPr>
              <a:t>Pollution prevention </a:t>
            </a:r>
            <a:br>
              <a:rPr kumimoji="0" lang="en-IE" sz="1400" b="0" i="0" u="none" strike="noStrike" kern="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EC Square Sans Cond Pro" panose="020B0506040000020004" pitchFamily="34" charset="0"/>
                <a:cs typeface="Arial"/>
                <a:sym typeface="Arial"/>
              </a:rPr>
            </a:br>
            <a:r>
              <a:rPr kumimoji="0" lang="en-IE" sz="1400" b="0" i="0" u="none" strike="noStrike" kern="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EC Square Sans Cond Pro" panose="020B0506040000020004" pitchFamily="34" charset="0"/>
                <a:cs typeface="Arial"/>
                <a:sym typeface="Arial"/>
              </a:rPr>
              <a:t>and control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4FC727-5A61-66E1-1A9E-0604D0A1DC24}"/>
              </a:ext>
            </a:extLst>
          </p:cNvPr>
          <p:cNvSpPr txBox="1"/>
          <p:nvPr/>
        </p:nvSpPr>
        <p:spPr>
          <a:xfrm>
            <a:off x="4997526" y="4838113"/>
            <a:ext cx="1965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IE" sz="1400" b="0" i="0" u="none" strike="noStrike" kern="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EC Square Sans Cond Pro" panose="020B0506040000020004" pitchFamily="34" charset="0"/>
                <a:cs typeface="Arial"/>
                <a:sym typeface="Arial"/>
              </a:rPr>
              <a:t>Biodiversity and ecosystems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39C993-F106-CCE5-B9AB-6885AD5AC95B}"/>
              </a:ext>
            </a:extLst>
          </p:cNvPr>
          <p:cNvSpPr txBox="1"/>
          <p:nvPr/>
        </p:nvSpPr>
        <p:spPr>
          <a:xfrm>
            <a:off x="1918473" y="3448735"/>
            <a:ext cx="8634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IE" sz="1400" b="0" i="0" u="none" strike="noStrike" kern="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EC Square Sans Cond Pro" panose="020B0506040000020004" pitchFamily="34" charset="0"/>
                <a:cs typeface="Arial"/>
                <a:sym typeface="Arial"/>
              </a:rPr>
              <a:t>Circular </a:t>
            </a:r>
            <a:br>
              <a:rPr kumimoji="0" lang="en-IE" sz="1400" b="0" i="0" u="none" strike="noStrike" kern="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EC Square Sans Cond Pro" panose="020B0506040000020004" pitchFamily="34" charset="0"/>
                <a:cs typeface="Arial"/>
                <a:sym typeface="Arial"/>
              </a:rPr>
            </a:br>
            <a:r>
              <a:rPr kumimoji="0" lang="en-IE" sz="1400" b="0" i="0" u="none" strike="noStrike" kern="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EC Square Sans Cond Pro" panose="020B0506040000020004" pitchFamily="34" charset="0"/>
                <a:cs typeface="Arial"/>
                <a:sym typeface="Arial"/>
              </a:rPr>
              <a:t>Economy</a:t>
            </a:r>
          </a:p>
        </p:txBody>
      </p:sp>
      <p:sp>
        <p:nvSpPr>
          <p:cNvPr id="13" name="Rechteck 2">
            <a:extLst>
              <a:ext uri="{FF2B5EF4-FFF2-40B4-BE49-F238E27FC236}">
                <a16:creationId xmlns:a16="http://schemas.microsoft.com/office/drawing/2014/main" id="{B5647798-D71A-C804-77F8-B5A1F97C7CAD}"/>
              </a:ext>
            </a:extLst>
          </p:cNvPr>
          <p:cNvSpPr/>
          <p:nvPr/>
        </p:nvSpPr>
        <p:spPr>
          <a:xfrm>
            <a:off x="7865092" y="2198063"/>
            <a:ext cx="3434779" cy="56432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de-DE" sz="1351" b="0" i="0" u="none" strike="noStrike" kern="0" cap="none" spc="0" normalizeH="0" baseline="0" noProof="0" dirty="0" err="1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EC Square Sans Cond Pro" panose="020B0506040000020004" pitchFamily="34" charset="0"/>
                <a:ea typeface="+mn-ea"/>
                <a:cs typeface="+mn-cs"/>
                <a:sym typeface="Arial"/>
              </a:rPr>
              <a:t>to</a:t>
            </a:r>
            <a:r>
              <a:rPr kumimoji="0" lang="de-DE" sz="1351" b="0" i="0" u="none" strike="noStrike" kern="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EC Square Sans Cond Pro" panose="020B0506040000020004" pitchFamily="34" charset="0"/>
                <a:ea typeface="+mn-ea"/>
                <a:cs typeface="+mn-cs"/>
                <a:sym typeface="Arial"/>
              </a:rPr>
              <a:t> at least </a:t>
            </a:r>
            <a:r>
              <a:rPr kumimoji="0" lang="de-DE" sz="1351" b="0" i="0" u="none" strike="noStrike" kern="0" cap="none" spc="0" normalizeH="0" baseline="0" noProof="0" dirty="0" err="1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EC Square Sans Cond Pro" panose="020B0506040000020004" pitchFamily="34" charset="0"/>
                <a:ea typeface="+mn-ea"/>
                <a:cs typeface="+mn-cs"/>
                <a:sym typeface="Arial"/>
              </a:rPr>
              <a:t>one</a:t>
            </a:r>
            <a:r>
              <a:rPr kumimoji="0" lang="de-DE" sz="1351" b="0" i="0" u="none" strike="noStrike" kern="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EC Square Sans Cond Pro" panose="020B0506040000020004" pitchFamily="34" charset="0"/>
                <a:ea typeface="+mn-ea"/>
                <a:cs typeface="+mn-cs"/>
                <a:sym typeface="Arial"/>
              </a:rPr>
              <a:t> </a:t>
            </a:r>
            <a:r>
              <a:rPr kumimoji="0" lang="de-DE" sz="1351" b="0" i="0" u="none" strike="noStrike" kern="0" cap="none" spc="0" normalizeH="0" baseline="0" noProof="0" dirty="0" err="1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EC Square Sans Cond Pro" panose="020B0506040000020004" pitchFamily="34" charset="0"/>
                <a:ea typeface="+mn-ea"/>
                <a:cs typeface="+mn-cs"/>
                <a:sym typeface="Arial"/>
              </a:rPr>
              <a:t>of</a:t>
            </a:r>
            <a:r>
              <a:rPr kumimoji="0" lang="de-DE" sz="1351" b="0" i="0" u="none" strike="noStrike" kern="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EC Square Sans Cond Pro" panose="020B0506040000020004" pitchFamily="34" charset="0"/>
                <a:ea typeface="+mn-ea"/>
                <a:cs typeface="+mn-cs"/>
                <a:sym typeface="Arial"/>
              </a:rPr>
              <a:t> </a:t>
            </a:r>
            <a:r>
              <a:rPr kumimoji="0" lang="de-DE" sz="1351" b="0" i="0" u="none" strike="noStrike" kern="0" cap="none" spc="0" normalizeH="0" baseline="0" noProof="0" dirty="0" err="1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EC Square Sans Cond Pro" panose="020B0506040000020004" pitchFamily="34" charset="0"/>
                <a:ea typeface="+mn-ea"/>
                <a:cs typeface="+mn-cs"/>
                <a:sym typeface="Arial"/>
              </a:rPr>
              <a:t>the</a:t>
            </a:r>
            <a:r>
              <a:rPr kumimoji="0" lang="de-DE" sz="1351" b="0" i="0" u="none" strike="noStrike" kern="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EC Square Sans Cond Pro" panose="020B0506040000020004" pitchFamily="34" charset="0"/>
                <a:ea typeface="+mn-ea"/>
                <a:cs typeface="+mn-cs"/>
                <a:sym typeface="Arial"/>
              </a:rPr>
              <a:t> 6 </a:t>
            </a:r>
            <a:br>
              <a:rPr kumimoji="0" lang="de-DE" sz="1351" b="0" i="0" u="none" strike="noStrike" kern="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EC Square Sans Cond Pro" panose="020B0506040000020004" pitchFamily="34" charset="0"/>
                <a:ea typeface="+mn-ea"/>
                <a:cs typeface="+mn-cs"/>
                <a:sym typeface="Arial"/>
              </a:rPr>
            </a:br>
            <a:r>
              <a:rPr kumimoji="0" lang="de-DE" sz="1351" b="0" i="0" u="none" strike="noStrike" kern="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EC Square Sans Cond Pro" panose="020B0506040000020004" pitchFamily="34" charset="0"/>
                <a:ea typeface="+mn-ea"/>
                <a:cs typeface="+mn-cs"/>
                <a:sym typeface="Arial"/>
              </a:rPr>
              <a:t>environmental </a:t>
            </a:r>
            <a:r>
              <a:rPr kumimoji="0" lang="de-DE" sz="1351" b="0" i="0" u="none" strike="noStrike" kern="0" cap="none" spc="0" normalizeH="0" baseline="0" noProof="0" dirty="0" err="1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EC Square Sans Cond Pro" panose="020B0506040000020004" pitchFamily="34" charset="0"/>
                <a:ea typeface="+mn-ea"/>
                <a:cs typeface="+mn-cs"/>
                <a:sym typeface="Arial"/>
              </a:rPr>
              <a:t>objectives</a:t>
            </a:r>
            <a:endParaRPr kumimoji="0" lang="de-DE" sz="1351" b="0" i="0" u="none" strike="noStrike" kern="0" cap="none" spc="0" normalizeH="0" baseline="0" noProof="0" dirty="0">
              <a:ln>
                <a:noFill/>
              </a:ln>
              <a:solidFill>
                <a:srgbClr val="034EA2"/>
              </a:solidFill>
              <a:effectLst/>
              <a:uLnTx/>
              <a:uFillTx/>
              <a:latin typeface="EC Square Sans Cond Pro" panose="020B05060400000200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14" name="Rechteck 27">
            <a:extLst>
              <a:ext uri="{FF2B5EF4-FFF2-40B4-BE49-F238E27FC236}">
                <a16:creationId xmlns:a16="http://schemas.microsoft.com/office/drawing/2014/main" id="{B80CA279-D7C2-E0F3-C21B-446CDF3955C8}"/>
              </a:ext>
            </a:extLst>
          </p:cNvPr>
          <p:cNvSpPr/>
          <p:nvPr/>
        </p:nvSpPr>
        <p:spPr>
          <a:xfrm>
            <a:off x="7897422" y="3786289"/>
            <a:ext cx="3261443" cy="55326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de-DE" sz="1351" b="0" i="0" u="none" strike="noStrike" kern="0" cap="none" spc="0" normalizeH="0" baseline="0" noProof="0" dirty="0" err="1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EC Square Sans Cond Pro" panose="020B0506040000020004" pitchFamily="34" charset="0"/>
                <a:ea typeface="+mn-ea"/>
                <a:cs typeface="+mn-cs"/>
                <a:sym typeface="Arial"/>
              </a:rPr>
              <a:t>to</a:t>
            </a:r>
            <a:r>
              <a:rPr kumimoji="0" lang="de-DE" sz="1351" b="0" i="0" u="none" strike="noStrike" kern="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EC Square Sans Cond Pro" panose="020B0506040000020004" pitchFamily="34" charset="0"/>
                <a:ea typeface="+mn-ea"/>
                <a:cs typeface="+mn-cs"/>
                <a:sym typeface="Arial"/>
              </a:rPr>
              <a:t> </a:t>
            </a:r>
            <a:r>
              <a:rPr kumimoji="0" lang="de-DE" sz="1351" b="0" i="0" u="none" strike="noStrike" kern="0" cap="none" spc="0" normalizeH="0" baseline="0" noProof="0" dirty="0" err="1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EC Square Sans Cond Pro" panose="020B0506040000020004" pitchFamily="34" charset="0"/>
                <a:ea typeface="+mn-ea"/>
                <a:cs typeface="+mn-cs"/>
                <a:sym typeface="Arial"/>
              </a:rPr>
              <a:t>any</a:t>
            </a:r>
            <a:r>
              <a:rPr kumimoji="0" lang="de-DE" sz="1351" b="0" i="0" u="none" strike="noStrike" kern="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EC Square Sans Cond Pro" panose="020B0506040000020004" pitchFamily="34" charset="0"/>
                <a:ea typeface="+mn-ea"/>
                <a:cs typeface="+mn-cs"/>
                <a:sym typeface="Arial"/>
              </a:rPr>
              <a:t> of </a:t>
            </a:r>
            <a:r>
              <a:rPr kumimoji="0" lang="de-DE" sz="1351" b="0" i="0" u="none" strike="noStrike" kern="0" cap="none" spc="0" normalizeH="0" baseline="0" noProof="0" dirty="0" err="1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EC Square Sans Cond Pro" panose="020B0506040000020004" pitchFamily="34" charset="0"/>
                <a:ea typeface="+mn-ea"/>
                <a:cs typeface="+mn-cs"/>
                <a:sym typeface="Arial"/>
              </a:rPr>
              <a:t>the</a:t>
            </a:r>
            <a:r>
              <a:rPr kumimoji="0" lang="de-DE" sz="1351" b="0" i="0" u="none" strike="noStrike" kern="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EC Square Sans Cond Pro" panose="020B0506040000020004" pitchFamily="34" charset="0"/>
                <a:ea typeface="+mn-ea"/>
                <a:cs typeface="+mn-cs"/>
                <a:sym typeface="Arial"/>
              </a:rPr>
              <a:t> </a:t>
            </a:r>
            <a:r>
              <a:rPr kumimoji="0" lang="de-DE" sz="1351" b="0" i="0" u="none" strike="noStrike" kern="0" cap="none" spc="0" normalizeH="0" baseline="0" noProof="0" dirty="0" err="1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EC Square Sans Cond Pro" panose="020B0506040000020004" pitchFamily="34" charset="0"/>
                <a:ea typeface="+mn-ea"/>
                <a:cs typeface="+mn-cs"/>
                <a:sym typeface="Arial"/>
              </a:rPr>
              <a:t>other</a:t>
            </a:r>
            <a:r>
              <a:rPr kumimoji="0" lang="de-DE" sz="1351" b="0" i="0" u="none" strike="noStrike" kern="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EC Square Sans Cond Pro" panose="020B0506040000020004" pitchFamily="34" charset="0"/>
                <a:ea typeface="+mn-ea"/>
                <a:cs typeface="+mn-cs"/>
                <a:sym typeface="Arial"/>
              </a:rPr>
              <a:t> 5 </a:t>
            </a:r>
            <a:br>
              <a:rPr kumimoji="0" lang="de-DE" sz="1351" b="0" i="0" u="none" strike="noStrike" kern="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EC Square Sans Cond Pro" panose="020B0506040000020004" pitchFamily="34" charset="0"/>
                <a:ea typeface="+mn-ea"/>
                <a:cs typeface="+mn-cs"/>
                <a:sym typeface="Arial"/>
              </a:rPr>
            </a:br>
            <a:r>
              <a:rPr kumimoji="0" lang="de-DE" sz="1351" b="0" i="0" u="none" strike="noStrike" kern="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EC Square Sans Cond Pro" panose="020B0506040000020004" pitchFamily="34" charset="0"/>
                <a:ea typeface="+mn-ea"/>
                <a:cs typeface="+mn-cs"/>
                <a:sym typeface="Arial"/>
              </a:rPr>
              <a:t>environmental </a:t>
            </a:r>
            <a:r>
              <a:rPr kumimoji="0" lang="de-DE" sz="1351" b="0" i="0" u="none" strike="noStrike" kern="0" cap="none" spc="0" normalizeH="0" baseline="0" noProof="0" dirty="0" err="1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EC Square Sans Cond Pro" panose="020B0506040000020004" pitchFamily="34" charset="0"/>
                <a:ea typeface="+mn-ea"/>
                <a:cs typeface="+mn-cs"/>
                <a:sym typeface="Arial"/>
              </a:rPr>
              <a:t>objectives</a:t>
            </a:r>
            <a:endParaRPr kumimoji="0" lang="de-DE" sz="1351" b="0" i="0" u="none" strike="noStrike" kern="0" cap="none" spc="0" normalizeH="0" baseline="0" noProof="0" dirty="0">
              <a:ln>
                <a:noFill/>
              </a:ln>
              <a:solidFill>
                <a:srgbClr val="034EA2"/>
              </a:solidFill>
              <a:effectLst/>
              <a:uLnTx/>
              <a:uFillTx/>
              <a:latin typeface="EC Square Sans Cond Pro" panose="020B05060400000200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15" name="Rechteck 28">
            <a:extLst>
              <a:ext uri="{FF2B5EF4-FFF2-40B4-BE49-F238E27FC236}">
                <a16:creationId xmlns:a16="http://schemas.microsoft.com/office/drawing/2014/main" id="{801AAEB4-C35D-0C98-F550-AE33016707C7}"/>
              </a:ext>
            </a:extLst>
          </p:cNvPr>
          <p:cNvSpPr/>
          <p:nvPr/>
        </p:nvSpPr>
        <p:spPr>
          <a:xfrm>
            <a:off x="7928649" y="5089823"/>
            <a:ext cx="3226703" cy="89077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de-DE" sz="1351" b="0" i="0" u="none" strike="noStrike" kern="0" cap="none" spc="0" normalizeH="0" baseline="0" noProof="0" dirty="0" err="1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EC Square Sans Cond Pro" panose="020B0506040000020004" pitchFamily="34" charset="0"/>
                <a:ea typeface="+mn-ea"/>
                <a:cs typeface="+mn-cs"/>
                <a:sym typeface="Arial"/>
              </a:rPr>
              <a:t>comply</a:t>
            </a:r>
            <a:r>
              <a:rPr kumimoji="0" lang="de-DE" sz="1351" b="0" i="0" u="none" strike="noStrike" kern="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EC Square Sans Cond Pro" panose="020B0506040000020004" pitchFamily="34" charset="0"/>
                <a:ea typeface="+mn-ea"/>
                <a:cs typeface="+mn-cs"/>
                <a:sym typeface="Arial"/>
              </a:rPr>
              <a:t> </a:t>
            </a:r>
            <a:r>
              <a:rPr kumimoji="0" lang="de-DE" sz="1351" b="0" i="0" u="none" strike="noStrike" kern="0" cap="none" spc="0" normalizeH="0" baseline="0" noProof="0" dirty="0" err="1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EC Square Sans Cond Pro" panose="020B0506040000020004" pitchFamily="34" charset="0"/>
                <a:ea typeface="+mn-ea"/>
                <a:cs typeface="+mn-cs"/>
                <a:sym typeface="Arial"/>
              </a:rPr>
              <a:t>with</a:t>
            </a:r>
            <a:r>
              <a:rPr kumimoji="0" lang="de-DE" sz="1351" b="0" i="0" u="none" strike="noStrike" kern="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EC Square Sans Cond Pro" panose="020B0506040000020004" pitchFamily="34" charset="0"/>
                <a:ea typeface="+mn-ea"/>
                <a:cs typeface="+mn-cs"/>
                <a:sym typeface="Arial"/>
              </a:rPr>
              <a:t> international </a:t>
            </a:r>
            <a:br>
              <a:rPr kumimoji="0" lang="de-DE" sz="1351" b="0" i="0" u="none" strike="noStrike" kern="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EC Square Sans Cond Pro" panose="020B0506040000020004" pitchFamily="34" charset="0"/>
                <a:ea typeface="+mn-ea"/>
                <a:cs typeface="+mn-cs"/>
                <a:sym typeface="Arial"/>
              </a:rPr>
            </a:br>
            <a:r>
              <a:rPr kumimoji="0" lang="de-DE" sz="1351" b="0" i="0" u="none" strike="noStrike" kern="0" cap="none" spc="0" normalizeH="0" baseline="0" noProof="0" dirty="0" err="1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EC Square Sans Cond Pro" panose="020B0506040000020004" pitchFamily="34" charset="0"/>
                <a:ea typeface="+mn-ea"/>
                <a:cs typeface="+mn-cs"/>
                <a:sym typeface="Arial"/>
              </a:rPr>
              <a:t>minimum</a:t>
            </a:r>
            <a:r>
              <a:rPr kumimoji="0" lang="de-DE" sz="1351" b="0" i="0" u="none" strike="noStrike" kern="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EC Square Sans Cond Pro" panose="020B0506040000020004" pitchFamily="34" charset="0"/>
                <a:ea typeface="+mn-ea"/>
                <a:cs typeface="+mn-cs"/>
                <a:sym typeface="Arial"/>
              </a:rPr>
              <a:t> </a:t>
            </a:r>
            <a:r>
              <a:rPr kumimoji="0" lang="de-DE" sz="1351" b="0" i="0" u="none" strike="noStrike" kern="0" cap="none" spc="0" normalizeH="0" baseline="0" noProof="0" dirty="0" err="1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EC Square Sans Cond Pro" panose="020B0506040000020004" pitchFamily="34" charset="0"/>
                <a:ea typeface="+mn-ea"/>
                <a:cs typeface="+mn-cs"/>
                <a:sym typeface="Arial"/>
              </a:rPr>
              <a:t>safeguards</a:t>
            </a:r>
            <a:endParaRPr kumimoji="0" lang="de-DE" sz="1351" b="0" i="0" u="none" strike="noStrike" kern="0" cap="none" spc="0" normalizeH="0" baseline="0" noProof="0" dirty="0">
              <a:ln>
                <a:noFill/>
              </a:ln>
              <a:solidFill>
                <a:srgbClr val="034EA2"/>
              </a:solidFill>
              <a:effectLst/>
              <a:uLnTx/>
              <a:uFillTx/>
              <a:latin typeface="EC Square Sans Cond Pro" panose="020B0506040000020004" pitchFamily="34" charset="0"/>
              <a:ea typeface="+mn-ea"/>
              <a:cs typeface="+mn-cs"/>
              <a:sym typeface="Arial"/>
            </a:endParaRPr>
          </a:p>
        </p:txBody>
      </p:sp>
      <p:grpSp>
        <p:nvGrpSpPr>
          <p:cNvPr id="18" name="Gruppieren 18">
            <a:extLst>
              <a:ext uri="{FF2B5EF4-FFF2-40B4-BE49-F238E27FC236}">
                <a16:creationId xmlns:a16="http://schemas.microsoft.com/office/drawing/2014/main" id="{586C5ECB-6FA9-5369-E2C7-5F4424D409BE}"/>
              </a:ext>
            </a:extLst>
          </p:cNvPr>
          <p:cNvGrpSpPr/>
          <p:nvPr/>
        </p:nvGrpSpPr>
        <p:grpSpPr>
          <a:xfrm>
            <a:off x="9198395" y="2932413"/>
            <a:ext cx="208701" cy="209635"/>
            <a:chOff x="9699161" y="5225632"/>
            <a:chExt cx="849865" cy="795656"/>
          </a:xfrm>
          <a:solidFill>
            <a:schemeClr val="bg1">
              <a:lumMod val="50000"/>
            </a:schemeClr>
          </a:solidFill>
          <a:effectLst/>
        </p:grpSpPr>
        <p:sp>
          <p:nvSpPr>
            <p:cNvPr id="20" name="Rechteck: abgerundete Ecken 16">
              <a:extLst>
                <a:ext uri="{FF2B5EF4-FFF2-40B4-BE49-F238E27FC236}">
                  <a16:creationId xmlns:a16="http://schemas.microsoft.com/office/drawing/2014/main" id="{A7EDDF75-1099-5872-2289-6718D8CA8275}"/>
                </a:ext>
              </a:extLst>
            </p:cNvPr>
            <p:cNvSpPr/>
            <p:nvPr/>
          </p:nvSpPr>
          <p:spPr>
            <a:xfrm>
              <a:off x="10056440" y="5225632"/>
              <a:ext cx="135309" cy="795656"/>
            </a:xfrm>
            <a:prstGeom prst="roundRect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Arial"/>
              </a:endParaRPr>
            </a:p>
          </p:txBody>
        </p:sp>
        <p:sp>
          <p:nvSpPr>
            <p:cNvPr id="26" name="Rechteck: abgerundete Ecken 44">
              <a:extLst>
                <a:ext uri="{FF2B5EF4-FFF2-40B4-BE49-F238E27FC236}">
                  <a16:creationId xmlns:a16="http://schemas.microsoft.com/office/drawing/2014/main" id="{280EE952-C011-12CB-7683-2AF0FEBD6EBD}"/>
                </a:ext>
              </a:extLst>
            </p:cNvPr>
            <p:cNvSpPr/>
            <p:nvPr/>
          </p:nvSpPr>
          <p:spPr>
            <a:xfrm rot="16200000">
              <a:off x="10056439" y="5194173"/>
              <a:ext cx="135309" cy="849865"/>
            </a:xfrm>
            <a:prstGeom prst="roundRect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Arial"/>
              </a:endParaRP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F8061E9C-7DA6-4F21-5B04-2CDB7AC93C05}"/>
              </a:ext>
            </a:extLst>
          </p:cNvPr>
          <p:cNvSpPr/>
          <p:nvPr/>
        </p:nvSpPr>
        <p:spPr>
          <a:xfrm>
            <a:off x="8055214" y="1834818"/>
            <a:ext cx="34347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IE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C Square Sans Cond Pro" panose="020B0506040000020004" pitchFamily="34" charset="0"/>
                <a:cs typeface="Calibri" panose="020F0502020204030204" pitchFamily="34" charset="0"/>
                <a:sym typeface="Arial"/>
              </a:rPr>
              <a:t>Make a substantial contribution</a:t>
            </a:r>
            <a:endParaRPr kumimoji="0" lang="en-GB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C Square Sans Cond Pro" panose="020B05060400000200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15EE6CE-2109-C4C4-11CE-993C817DDA3C}"/>
              </a:ext>
            </a:extLst>
          </p:cNvPr>
          <p:cNvSpPr/>
          <p:nvPr/>
        </p:nvSpPr>
        <p:spPr>
          <a:xfrm>
            <a:off x="8274179" y="3447734"/>
            <a:ext cx="27251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IE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C Square Sans Cond Pro" panose="020B0506040000020004" pitchFamily="34" charset="0"/>
                <a:cs typeface="Calibri" panose="020F0502020204030204" pitchFamily="34" charset="0"/>
                <a:sym typeface="Arial"/>
              </a:rPr>
              <a:t>Do no significant harm</a:t>
            </a:r>
            <a:endParaRPr kumimoji="0" lang="en-GB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C Square Sans Cond Pro" panose="020B05060400000200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29" name="Picture 145">
            <a:extLst>
              <a:ext uri="{FF2B5EF4-FFF2-40B4-BE49-F238E27FC236}">
                <a16:creationId xmlns:a16="http://schemas.microsoft.com/office/drawing/2014/main" id="{D92E8130-8D65-59E2-C363-B5A3FF3CE0A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duotone>
              <a:srgbClr val="9BBB59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56"/>
          <a:stretch/>
        </p:blipFill>
        <p:spPr>
          <a:xfrm>
            <a:off x="7599670" y="1829841"/>
            <a:ext cx="478832" cy="396393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164D284-9DB6-AE1B-E4CF-542740686F6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6662" y="3465069"/>
            <a:ext cx="384847" cy="345931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9267D5FB-22C0-7A8E-03EC-4B2845C08609}"/>
              </a:ext>
            </a:extLst>
          </p:cNvPr>
          <p:cNvSpPr/>
          <p:nvPr/>
        </p:nvSpPr>
        <p:spPr>
          <a:xfrm>
            <a:off x="8170827" y="5045909"/>
            <a:ext cx="310013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IE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C Square Sans Cond Pro" panose="020B0506040000020004" pitchFamily="34" charset="0"/>
                <a:cs typeface="Calibri" panose="020F0502020204030204" pitchFamily="34" charset="0"/>
                <a:sym typeface="Arial"/>
              </a:rPr>
              <a:t>Meet minimum safeguards</a:t>
            </a:r>
            <a:endParaRPr kumimoji="0" lang="en-GB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C Square Sans Cond Pro" panose="020B05060400000200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2" name="Graphic 31" descr="Cheers with solid fill">
            <a:extLst>
              <a:ext uri="{FF2B5EF4-FFF2-40B4-BE49-F238E27FC236}">
                <a16:creationId xmlns:a16="http://schemas.microsoft.com/office/drawing/2014/main" id="{F64EA5B3-1D77-8487-379C-0DA31EB2241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599670" y="5036970"/>
            <a:ext cx="464212" cy="417271"/>
          </a:xfrm>
          <a:prstGeom prst="rect">
            <a:avLst/>
          </a:prstGeom>
        </p:spPr>
      </p:pic>
      <p:grpSp>
        <p:nvGrpSpPr>
          <p:cNvPr id="33" name="Gruppieren 18">
            <a:extLst>
              <a:ext uri="{FF2B5EF4-FFF2-40B4-BE49-F238E27FC236}">
                <a16:creationId xmlns:a16="http://schemas.microsoft.com/office/drawing/2014/main" id="{112808E4-ACC7-B287-2571-89874DAC63C1}"/>
              </a:ext>
            </a:extLst>
          </p:cNvPr>
          <p:cNvGrpSpPr/>
          <p:nvPr/>
        </p:nvGrpSpPr>
        <p:grpSpPr>
          <a:xfrm>
            <a:off x="9213330" y="4544989"/>
            <a:ext cx="208701" cy="209635"/>
            <a:chOff x="9699161" y="5225637"/>
            <a:chExt cx="849865" cy="795657"/>
          </a:xfrm>
          <a:solidFill>
            <a:schemeClr val="bg1">
              <a:lumMod val="50000"/>
            </a:schemeClr>
          </a:solidFill>
          <a:effectLst/>
        </p:grpSpPr>
        <p:sp>
          <p:nvSpPr>
            <p:cNvPr id="34" name="Rechteck: abgerundete Ecken 16">
              <a:extLst>
                <a:ext uri="{FF2B5EF4-FFF2-40B4-BE49-F238E27FC236}">
                  <a16:creationId xmlns:a16="http://schemas.microsoft.com/office/drawing/2014/main" id="{F51B6555-8BF1-7EF0-E5B6-DCD54E728776}"/>
                </a:ext>
              </a:extLst>
            </p:cNvPr>
            <p:cNvSpPr/>
            <p:nvPr/>
          </p:nvSpPr>
          <p:spPr>
            <a:xfrm>
              <a:off x="10056441" y="5225637"/>
              <a:ext cx="135310" cy="795657"/>
            </a:xfrm>
            <a:prstGeom prst="roundRect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Arial"/>
              </a:endParaRPr>
            </a:p>
          </p:txBody>
        </p:sp>
        <p:sp>
          <p:nvSpPr>
            <p:cNvPr id="35" name="Rechteck: abgerundete Ecken 44">
              <a:extLst>
                <a:ext uri="{FF2B5EF4-FFF2-40B4-BE49-F238E27FC236}">
                  <a16:creationId xmlns:a16="http://schemas.microsoft.com/office/drawing/2014/main" id="{6E84EFE1-6B18-3280-B37B-8F092C84BF56}"/>
                </a:ext>
              </a:extLst>
            </p:cNvPr>
            <p:cNvSpPr/>
            <p:nvPr/>
          </p:nvSpPr>
          <p:spPr>
            <a:xfrm rot="16200000">
              <a:off x="10056439" y="5194173"/>
              <a:ext cx="135309" cy="849865"/>
            </a:xfrm>
            <a:prstGeom prst="roundRect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Arial"/>
              </a:endParaRPr>
            </a:p>
          </p:txBody>
        </p:sp>
      </p:grp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F2083D4-B30E-C024-AFF0-5C071056B897}"/>
              </a:ext>
            </a:extLst>
          </p:cNvPr>
          <p:cNvCxnSpPr>
            <a:cxnSpLocks/>
          </p:cNvCxnSpPr>
          <p:nvPr/>
        </p:nvCxnSpPr>
        <p:spPr>
          <a:xfrm>
            <a:off x="6963486" y="1588282"/>
            <a:ext cx="0" cy="462913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4697A059-6159-DC6D-8864-BAFDB2A42D57}"/>
              </a:ext>
            </a:extLst>
          </p:cNvPr>
          <p:cNvSpPr txBox="1"/>
          <p:nvPr/>
        </p:nvSpPr>
        <p:spPr>
          <a:xfrm>
            <a:off x="7072829" y="1191055"/>
            <a:ext cx="48364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BE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Taxonomy</a:t>
            </a:r>
            <a:r>
              <a:rPr kumimoji="0" lang="fr-BE" sz="2400" b="0" i="0" u="none" strike="noStrike" kern="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fr-BE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alignment</a:t>
            </a:r>
            <a:r>
              <a:rPr kumimoji="0" lang="fr-BE" sz="2400" b="0" i="0" u="none" strike="noStrike" kern="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fr-BE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means</a:t>
            </a:r>
            <a:r>
              <a:rPr kumimoji="0" lang="fr-BE" sz="2400" b="0" i="0" u="none" strike="noStrike" kern="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:</a:t>
            </a:r>
            <a:endParaRPr kumimoji="0" lang="en-IE" sz="2400" b="0" i="0" u="none" strike="noStrike" kern="0" cap="none" spc="0" normalizeH="0" baseline="0" noProof="0" dirty="0">
              <a:ln>
                <a:noFill/>
              </a:ln>
              <a:solidFill>
                <a:srgbClr val="034EA2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8" name="Slide Number Placeholder 37">
            <a:extLst>
              <a:ext uri="{FF2B5EF4-FFF2-40B4-BE49-F238E27FC236}">
                <a16:creationId xmlns:a16="http://schemas.microsoft.com/office/drawing/2014/main" id="{B6D4827B-4A4B-CE26-8DB8-7AF24F7E17D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GB" sz="1200" b="0" i="0" u="none" strike="noStrike" kern="0" cap="none" spc="0" normalizeH="0" baseline="0" noProof="0" smtClean="0">
                <a:ln>
                  <a:noFill/>
                </a:ln>
                <a:solidFill>
                  <a:srgbClr val="767676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</a:t>
            </a:fld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srgbClr val="767676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3309002-5A69-17A1-0E2C-5954CA27AC9C}"/>
              </a:ext>
            </a:extLst>
          </p:cNvPr>
          <p:cNvSpPr txBox="1"/>
          <p:nvPr/>
        </p:nvSpPr>
        <p:spPr>
          <a:xfrm>
            <a:off x="5713065" y="3292224"/>
            <a:ext cx="123215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EC Square Sans Cond Pro" panose="020B0506040000020004" pitchFamily="34" charset="0"/>
                <a:cs typeface="Arial"/>
                <a:sym typeface="Arial"/>
              </a:rPr>
              <a:t>Sustainable use and protection of water and marine resources</a:t>
            </a:r>
          </a:p>
        </p:txBody>
      </p:sp>
    </p:spTree>
    <p:extLst>
      <p:ext uri="{BB962C8B-B14F-4D97-AF65-F5344CB8AC3E}">
        <p14:creationId xmlns:p14="http://schemas.microsoft.com/office/powerpoint/2010/main" val="2450249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27112" y="1671203"/>
            <a:ext cx="5210980" cy="3121963"/>
          </a:xfrm>
          <a:solidFill>
            <a:schemeClr val="bg1"/>
          </a:solidFill>
        </p:spPr>
        <p:txBody>
          <a:bodyPr/>
          <a:lstStyle/>
          <a:p>
            <a:pPr marL="0" indent="0">
              <a:buNone/>
            </a:pPr>
            <a:r>
              <a:rPr lang="fr-FR" b="1" dirty="0" err="1">
                <a:solidFill>
                  <a:srgbClr val="024B9C"/>
                </a:solidFill>
              </a:rPr>
              <a:t>Taxonomy</a:t>
            </a:r>
            <a:r>
              <a:rPr lang="fr-FR" b="1" dirty="0">
                <a:solidFill>
                  <a:srgbClr val="024B9C"/>
                </a:solidFill>
              </a:rPr>
              <a:t> </a:t>
            </a:r>
            <a:r>
              <a:rPr lang="fr-FR" b="1" dirty="0" err="1">
                <a:solidFill>
                  <a:srgbClr val="024B9C"/>
                </a:solidFill>
              </a:rPr>
              <a:t>disclosure</a:t>
            </a:r>
            <a:r>
              <a:rPr lang="fr-FR" b="1" dirty="0">
                <a:solidFill>
                  <a:srgbClr val="024B9C"/>
                </a:solidFill>
              </a:rPr>
              <a:t> </a:t>
            </a:r>
            <a:r>
              <a:rPr lang="fr-FR" b="1" dirty="0" err="1">
                <a:solidFill>
                  <a:srgbClr val="024B9C"/>
                </a:solidFill>
              </a:rPr>
              <a:t>regime</a:t>
            </a:r>
            <a:r>
              <a:rPr lang="fr-FR" b="1" dirty="0">
                <a:solidFill>
                  <a:srgbClr val="024B9C"/>
                </a:solidFill>
              </a:rPr>
              <a:t>:</a:t>
            </a:r>
            <a:endParaRPr lang="fr-FR" sz="1800" dirty="0">
              <a:solidFill>
                <a:srgbClr val="024B9C"/>
              </a:solidFill>
            </a:endParaRPr>
          </a:p>
          <a:p>
            <a:pPr>
              <a:spcAft>
                <a:spcPts val="600"/>
              </a:spcAft>
            </a:pPr>
            <a:endParaRPr lang="de-AT" sz="1800" dirty="0">
              <a:solidFill>
                <a:srgbClr val="024B9C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70722" y="520960"/>
            <a:ext cx="10515600" cy="782357"/>
          </a:xfrm>
        </p:spPr>
        <p:txBody>
          <a:bodyPr/>
          <a:lstStyle/>
          <a:p>
            <a:r>
              <a:rPr lang="de-AT" dirty="0"/>
              <a:t>Disclosure </a:t>
            </a:r>
            <a:r>
              <a:rPr lang="de-AT" dirty="0" err="1"/>
              <a:t>requirements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the</a:t>
            </a:r>
            <a:r>
              <a:rPr lang="de-AT" dirty="0"/>
              <a:t> </a:t>
            </a:r>
            <a:r>
              <a:rPr lang="de-AT" dirty="0" err="1"/>
              <a:t>corporate</a:t>
            </a:r>
            <a:r>
              <a:rPr lang="de-AT" dirty="0"/>
              <a:t> and </a:t>
            </a:r>
            <a:r>
              <a:rPr lang="de-AT" dirty="0" err="1"/>
              <a:t>the</a:t>
            </a:r>
            <a:r>
              <a:rPr lang="de-AT" dirty="0"/>
              <a:t> </a:t>
            </a:r>
            <a:r>
              <a:rPr lang="de-AT" dirty="0" err="1"/>
              <a:t>financial</a:t>
            </a:r>
            <a:r>
              <a:rPr lang="de-AT" dirty="0"/>
              <a:t> </a:t>
            </a:r>
            <a:r>
              <a:rPr lang="de-AT" dirty="0" err="1"/>
              <a:t>sector</a:t>
            </a:r>
            <a:r>
              <a:rPr lang="de-AT" dirty="0"/>
              <a:t> </a:t>
            </a:r>
            <a:r>
              <a:rPr lang="de-AT" dirty="0" err="1"/>
              <a:t>are</a:t>
            </a:r>
            <a:r>
              <a:rPr lang="de-AT" dirty="0"/>
              <a:t> </a:t>
            </a:r>
            <a:r>
              <a:rPr lang="de-AT" dirty="0" err="1"/>
              <a:t>being</a:t>
            </a:r>
            <a:r>
              <a:rPr lang="de-AT" dirty="0"/>
              <a:t> </a:t>
            </a:r>
            <a:r>
              <a:rPr lang="de-AT" dirty="0" err="1"/>
              <a:t>phased</a:t>
            </a:r>
            <a:r>
              <a:rPr lang="de-AT" dirty="0"/>
              <a:t>-in</a:t>
            </a:r>
            <a:endParaRPr lang="en-GB" dirty="0"/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17A93DE6-7FD0-E8EF-0A52-45AAB3CF4683}"/>
              </a:ext>
            </a:extLst>
          </p:cNvPr>
          <p:cNvSpPr txBox="1">
            <a:spLocks/>
          </p:cNvSpPr>
          <p:nvPr/>
        </p:nvSpPr>
        <p:spPr>
          <a:xfrm>
            <a:off x="5938092" y="1671203"/>
            <a:ext cx="5712041" cy="477449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D3E8F9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24B9C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Corporate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24B9C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24B9C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Sustainability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24B9C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24B9C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reporting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24B9C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24B9C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regime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24B9C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(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24B9C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based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24B9C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on the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24B9C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European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24B9C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24B9C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Sustainability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24B9C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24B9C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Reporting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24B9C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Standards):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34EA2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24B9C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X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34EA2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24B9C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X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34EA2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24B9C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34EA2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24B9C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34EA2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24B9C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34EA2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24B9C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For all: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24B9C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phased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24B9C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-in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24B9C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approach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24B9C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,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24B9C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starting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24B9C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24B9C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with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24B9C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light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24B9C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reporting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24B9C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D3E8F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24B9C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DFCC220-D377-ED8C-1F18-35EF2AA86278}"/>
              </a:ext>
            </a:extLst>
          </p:cNvPr>
          <p:cNvGraphicFramePr>
            <a:graphicFrameLocks noGrp="1"/>
          </p:cNvGraphicFramePr>
          <p:nvPr/>
        </p:nvGraphicFramePr>
        <p:xfrm>
          <a:off x="819531" y="2951621"/>
          <a:ext cx="5026142" cy="313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3071">
                  <a:extLst>
                    <a:ext uri="{9D8B030D-6E8A-4147-A177-3AD203B41FA5}">
                      <a16:colId xmlns:a16="http://schemas.microsoft.com/office/drawing/2014/main" val="37989916"/>
                    </a:ext>
                  </a:extLst>
                </a:gridCol>
                <a:gridCol w="2513071">
                  <a:extLst>
                    <a:ext uri="{9D8B030D-6E8A-4147-A177-3AD203B41FA5}">
                      <a16:colId xmlns:a16="http://schemas.microsoft.com/office/drawing/2014/main" val="3419718815"/>
                    </a:ext>
                  </a:extLst>
                </a:gridCol>
              </a:tblGrid>
              <a:tr h="190274">
                <a:tc>
                  <a:txBody>
                    <a:bodyPr/>
                    <a:lstStyle/>
                    <a:p>
                      <a:r>
                        <a:rPr lang="fr-BE" dirty="0"/>
                        <a:t>Start Date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err="1"/>
                        <a:t>Concerned</a:t>
                      </a:r>
                      <a:r>
                        <a:rPr lang="fr-BE" dirty="0"/>
                        <a:t> </a:t>
                      </a:r>
                      <a:r>
                        <a:rPr lang="fr-BE" dirty="0" err="1"/>
                        <a:t>entities</a:t>
                      </a:r>
                      <a:endParaRPr lang="en-I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208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>
                          <a:solidFill>
                            <a:schemeClr val="bg2"/>
                          </a:solidFill>
                        </a:rPr>
                        <a:t>1.1.2022 (for </a:t>
                      </a:r>
                      <a:r>
                        <a:rPr lang="fr-BE" dirty="0" err="1">
                          <a:solidFill>
                            <a:schemeClr val="bg2"/>
                          </a:solidFill>
                        </a:rPr>
                        <a:t>reporting</a:t>
                      </a:r>
                      <a:r>
                        <a:rPr lang="fr-BE" dirty="0">
                          <a:solidFill>
                            <a:schemeClr val="bg2"/>
                          </a:solidFill>
                        </a:rPr>
                        <a:t> </a:t>
                      </a:r>
                      <a:r>
                        <a:rPr lang="fr-BE" dirty="0" err="1">
                          <a:solidFill>
                            <a:schemeClr val="bg2"/>
                          </a:solidFill>
                        </a:rPr>
                        <a:t>year</a:t>
                      </a:r>
                      <a:r>
                        <a:rPr lang="fr-BE" dirty="0">
                          <a:solidFill>
                            <a:schemeClr val="bg2"/>
                          </a:solidFill>
                        </a:rPr>
                        <a:t> 2021)</a:t>
                      </a:r>
                      <a:endParaRPr lang="en-IE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solidFill>
                            <a:schemeClr val="bg2"/>
                          </a:solidFill>
                        </a:rPr>
                        <a:t>All </a:t>
                      </a:r>
                      <a:r>
                        <a:rPr lang="fr-BE" dirty="0" err="1">
                          <a:solidFill>
                            <a:schemeClr val="bg2"/>
                          </a:solidFill>
                        </a:rPr>
                        <a:t>entities</a:t>
                      </a:r>
                      <a:r>
                        <a:rPr lang="fr-BE" dirty="0">
                          <a:solidFill>
                            <a:schemeClr val="bg2"/>
                          </a:solidFill>
                        </a:rPr>
                        <a:t> </a:t>
                      </a:r>
                      <a:r>
                        <a:rPr lang="fr-BE" dirty="0" err="1">
                          <a:solidFill>
                            <a:schemeClr val="bg2"/>
                          </a:solidFill>
                        </a:rPr>
                        <a:t>covered</a:t>
                      </a:r>
                      <a:r>
                        <a:rPr lang="fr-BE" dirty="0">
                          <a:solidFill>
                            <a:schemeClr val="bg2"/>
                          </a:solidFill>
                        </a:rPr>
                        <a:t> by NFRD have to </a:t>
                      </a:r>
                      <a:r>
                        <a:rPr lang="fr-BE" dirty="0" err="1">
                          <a:solidFill>
                            <a:schemeClr val="bg2"/>
                          </a:solidFill>
                        </a:rPr>
                        <a:t>publish</a:t>
                      </a:r>
                      <a:r>
                        <a:rPr lang="fr-BE" dirty="0">
                          <a:solidFill>
                            <a:schemeClr val="bg2"/>
                          </a:solidFill>
                        </a:rPr>
                        <a:t> the proportion of </a:t>
                      </a:r>
                      <a:r>
                        <a:rPr lang="fr-BE" dirty="0" err="1">
                          <a:solidFill>
                            <a:schemeClr val="bg2"/>
                          </a:solidFill>
                        </a:rPr>
                        <a:t>Taxonomy</a:t>
                      </a:r>
                      <a:r>
                        <a:rPr lang="fr-BE" dirty="0">
                          <a:solidFill>
                            <a:schemeClr val="bg2"/>
                          </a:solidFill>
                        </a:rPr>
                        <a:t> </a:t>
                      </a:r>
                      <a:r>
                        <a:rPr lang="fr-BE" dirty="0" err="1">
                          <a:solidFill>
                            <a:schemeClr val="bg2"/>
                          </a:solidFill>
                        </a:rPr>
                        <a:t>eligible</a:t>
                      </a:r>
                      <a:r>
                        <a:rPr lang="fr-BE" dirty="0">
                          <a:solidFill>
                            <a:schemeClr val="bg2"/>
                          </a:solidFill>
                        </a:rPr>
                        <a:t> </a:t>
                      </a:r>
                      <a:r>
                        <a:rPr lang="fr-BE" dirty="0" err="1">
                          <a:solidFill>
                            <a:schemeClr val="bg2"/>
                          </a:solidFill>
                        </a:rPr>
                        <a:t>activities</a:t>
                      </a:r>
                      <a:endParaRPr lang="en-IE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4415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>
                          <a:solidFill>
                            <a:schemeClr val="bg2"/>
                          </a:solidFill>
                        </a:rPr>
                        <a:t>1.1.2023 (for </a:t>
                      </a:r>
                      <a:r>
                        <a:rPr lang="fr-BE" dirty="0" err="1">
                          <a:solidFill>
                            <a:schemeClr val="bg2"/>
                          </a:solidFill>
                        </a:rPr>
                        <a:t>reporting</a:t>
                      </a:r>
                      <a:r>
                        <a:rPr lang="fr-BE" dirty="0">
                          <a:solidFill>
                            <a:schemeClr val="bg2"/>
                          </a:solidFill>
                        </a:rPr>
                        <a:t> </a:t>
                      </a:r>
                      <a:r>
                        <a:rPr lang="fr-BE" dirty="0" err="1">
                          <a:solidFill>
                            <a:schemeClr val="bg2"/>
                          </a:solidFill>
                        </a:rPr>
                        <a:t>year</a:t>
                      </a:r>
                      <a:r>
                        <a:rPr lang="fr-BE" dirty="0">
                          <a:solidFill>
                            <a:schemeClr val="bg2"/>
                          </a:solidFill>
                        </a:rPr>
                        <a:t> 2022)</a:t>
                      </a:r>
                      <a:endParaRPr lang="en-IE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solidFill>
                            <a:schemeClr val="bg2"/>
                          </a:solidFill>
                        </a:rPr>
                        <a:t>All non-</a:t>
                      </a:r>
                      <a:r>
                        <a:rPr lang="fr-BE" dirty="0" err="1">
                          <a:solidFill>
                            <a:schemeClr val="bg2"/>
                          </a:solidFill>
                        </a:rPr>
                        <a:t>financial</a:t>
                      </a:r>
                      <a:r>
                        <a:rPr lang="fr-BE" dirty="0">
                          <a:solidFill>
                            <a:schemeClr val="bg2"/>
                          </a:solidFill>
                        </a:rPr>
                        <a:t> </a:t>
                      </a:r>
                      <a:r>
                        <a:rPr lang="fr-BE" dirty="0" err="1">
                          <a:solidFill>
                            <a:schemeClr val="bg2"/>
                          </a:solidFill>
                        </a:rPr>
                        <a:t>entities</a:t>
                      </a:r>
                      <a:r>
                        <a:rPr lang="fr-BE" dirty="0">
                          <a:solidFill>
                            <a:schemeClr val="bg2"/>
                          </a:solidFill>
                        </a:rPr>
                        <a:t> (</a:t>
                      </a:r>
                      <a:r>
                        <a:rPr lang="fr-BE" dirty="0" err="1">
                          <a:solidFill>
                            <a:schemeClr val="bg2"/>
                          </a:solidFill>
                        </a:rPr>
                        <a:t>ie</a:t>
                      </a:r>
                      <a:r>
                        <a:rPr lang="fr-BE" dirty="0">
                          <a:solidFill>
                            <a:schemeClr val="bg2"/>
                          </a:solidFill>
                        </a:rPr>
                        <a:t> </a:t>
                      </a:r>
                      <a:r>
                        <a:rPr lang="fr-BE" dirty="0" err="1">
                          <a:solidFill>
                            <a:schemeClr val="bg2"/>
                          </a:solidFill>
                        </a:rPr>
                        <a:t>corporates</a:t>
                      </a:r>
                      <a:r>
                        <a:rPr lang="fr-BE" dirty="0">
                          <a:solidFill>
                            <a:schemeClr val="bg2"/>
                          </a:solidFill>
                        </a:rPr>
                        <a:t>) have to </a:t>
                      </a:r>
                      <a:r>
                        <a:rPr lang="fr-BE" dirty="0" err="1">
                          <a:solidFill>
                            <a:schemeClr val="bg2"/>
                          </a:solidFill>
                        </a:rPr>
                        <a:t>publish</a:t>
                      </a:r>
                      <a:r>
                        <a:rPr lang="fr-BE" dirty="0">
                          <a:solidFill>
                            <a:schemeClr val="bg2"/>
                          </a:solidFill>
                        </a:rPr>
                        <a:t> the </a:t>
                      </a:r>
                      <a:r>
                        <a:rPr lang="fr-BE" dirty="0" err="1">
                          <a:solidFill>
                            <a:schemeClr val="bg2"/>
                          </a:solidFill>
                        </a:rPr>
                        <a:t>taxonomy</a:t>
                      </a:r>
                      <a:r>
                        <a:rPr lang="fr-BE" dirty="0">
                          <a:solidFill>
                            <a:schemeClr val="bg2"/>
                          </a:solidFill>
                        </a:rPr>
                        <a:t> </a:t>
                      </a:r>
                      <a:r>
                        <a:rPr lang="fr-BE" dirty="0" err="1">
                          <a:solidFill>
                            <a:schemeClr val="bg2"/>
                          </a:solidFill>
                        </a:rPr>
                        <a:t>alignment</a:t>
                      </a:r>
                      <a:r>
                        <a:rPr lang="fr-BE" dirty="0">
                          <a:solidFill>
                            <a:schemeClr val="bg2"/>
                          </a:solidFill>
                        </a:rPr>
                        <a:t> of </a:t>
                      </a:r>
                      <a:r>
                        <a:rPr lang="fr-BE" dirty="0" err="1">
                          <a:solidFill>
                            <a:schemeClr val="bg2"/>
                          </a:solidFill>
                        </a:rPr>
                        <a:t>their</a:t>
                      </a:r>
                      <a:r>
                        <a:rPr lang="fr-BE" dirty="0">
                          <a:solidFill>
                            <a:schemeClr val="bg2"/>
                          </a:solidFill>
                        </a:rPr>
                        <a:t> </a:t>
                      </a:r>
                      <a:r>
                        <a:rPr lang="fr-BE" dirty="0" err="1">
                          <a:solidFill>
                            <a:schemeClr val="bg2"/>
                          </a:solidFill>
                        </a:rPr>
                        <a:t>taxonomy</a:t>
                      </a:r>
                      <a:r>
                        <a:rPr lang="fr-BE" dirty="0">
                          <a:solidFill>
                            <a:schemeClr val="bg2"/>
                          </a:solidFill>
                        </a:rPr>
                        <a:t> </a:t>
                      </a:r>
                      <a:r>
                        <a:rPr lang="fr-BE" dirty="0" err="1">
                          <a:solidFill>
                            <a:schemeClr val="bg2"/>
                          </a:solidFill>
                        </a:rPr>
                        <a:t>eligible</a:t>
                      </a:r>
                      <a:r>
                        <a:rPr lang="fr-BE" dirty="0">
                          <a:solidFill>
                            <a:schemeClr val="bg2"/>
                          </a:solidFill>
                        </a:rPr>
                        <a:t> </a:t>
                      </a:r>
                      <a:r>
                        <a:rPr lang="fr-BE" dirty="0" err="1">
                          <a:solidFill>
                            <a:schemeClr val="bg2"/>
                          </a:solidFill>
                        </a:rPr>
                        <a:t>activities</a:t>
                      </a:r>
                      <a:endParaRPr lang="en-IE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37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>
                          <a:solidFill>
                            <a:schemeClr val="bg2"/>
                          </a:solidFill>
                        </a:rPr>
                        <a:t>1.1.2024 (for </a:t>
                      </a:r>
                      <a:r>
                        <a:rPr lang="fr-BE" dirty="0" err="1">
                          <a:solidFill>
                            <a:schemeClr val="bg2"/>
                          </a:solidFill>
                        </a:rPr>
                        <a:t>reporting</a:t>
                      </a:r>
                      <a:r>
                        <a:rPr lang="fr-BE" dirty="0">
                          <a:solidFill>
                            <a:schemeClr val="bg2"/>
                          </a:solidFill>
                        </a:rPr>
                        <a:t> </a:t>
                      </a:r>
                      <a:r>
                        <a:rPr lang="fr-BE" dirty="0" err="1">
                          <a:solidFill>
                            <a:schemeClr val="bg2"/>
                          </a:solidFill>
                        </a:rPr>
                        <a:t>year</a:t>
                      </a:r>
                      <a:r>
                        <a:rPr lang="fr-BE" dirty="0">
                          <a:solidFill>
                            <a:schemeClr val="bg2"/>
                          </a:solidFill>
                        </a:rPr>
                        <a:t> 2023)</a:t>
                      </a:r>
                      <a:endParaRPr lang="en-IE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solidFill>
                            <a:schemeClr val="bg2"/>
                          </a:solidFill>
                        </a:rPr>
                        <a:t>Financial </a:t>
                      </a:r>
                      <a:r>
                        <a:rPr lang="fr-BE" dirty="0" err="1">
                          <a:solidFill>
                            <a:schemeClr val="bg2"/>
                          </a:solidFill>
                        </a:rPr>
                        <a:t>undertakings</a:t>
                      </a:r>
                      <a:r>
                        <a:rPr lang="fr-BE" dirty="0">
                          <a:solidFill>
                            <a:schemeClr val="bg2"/>
                          </a:solidFill>
                        </a:rPr>
                        <a:t> have to </a:t>
                      </a:r>
                      <a:r>
                        <a:rPr lang="fr-BE" dirty="0" err="1">
                          <a:solidFill>
                            <a:schemeClr val="bg2"/>
                          </a:solidFill>
                        </a:rPr>
                        <a:t>publish</a:t>
                      </a:r>
                      <a:r>
                        <a:rPr lang="fr-BE" dirty="0">
                          <a:solidFill>
                            <a:schemeClr val="bg2"/>
                          </a:solidFill>
                        </a:rPr>
                        <a:t> a </a:t>
                      </a:r>
                      <a:r>
                        <a:rPr lang="fr-BE" dirty="0" err="1">
                          <a:solidFill>
                            <a:schemeClr val="bg2"/>
                          </a:solidFill>
                        </a:rPr>
                        <a:t>complete</a:t>
                      </a:r>
                      <a:r>
                        <a:rPr lang="fr-BE" dirty="0">
                          <a:solidFill>
                            <a:schemeClr val="bg2"/>
                          </a:solidFill>
                        </a:rPr>
                        <a:t> </a:t>
                      </a:r>
                      <a:r>
                        <a:rPr lang="fr-BE" dirty="0" err="1">
                          <a:solidFill>
                            <a:schemeClr val="bg2"/>
                          </a:solidFill>
                        </a:rPr>
                        <a:t>taxonomy</a:t>
                      </a:r>
                      <a:r>
                        <a:rPr lang="fr-BE" dirty="0">
                          <a:solidFill>
                            <a:schemeClr val="bg2"/>
                          </a:solidFill>
                        </a:rPr>
                        <a:t> report</a:t>
                      </a:r>
                      <a:endParaRPr lang="en-IE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0334832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A13E938-8092-EEC3-1163-4A438F796F98}"/>
              </a:ext>
            </a:extLst>
          </p:cNvPr>
          <p:cNvGraphicFramePr>
            <a:graphicFrameLocks noGrp="1"/>
          </p:cNvGraphicFramePr>
          <p:nvPr/>
        </p:nvGraphicFramePr>
        <p:xfrm>
          <a:off x="6035202" y="2951621"/>
          <a:ext cx="4952696" cy="249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9625">
                  <a:extLst>
                    <a:ext uri="{9D8B030D-6E8A-4147-A177-3AD203B41FA5}">
                      <a16:colId xmlns:a16="http://schemas.microsoft.com/office/drawing/2014/main" val="37989916"/>
                    </a:ext>
                  </a:extLst>
                </a:gridCol>
                <a:gridCol w="2513071">
                  <a:extLst>
                    <a:ext uri="{9D8B030D-6E8A-4147-A177-3AD203B41FA5}">
                      <a16:colId xmlns:a16="http://schemas.microsoft.com/office/drawing/2014/main" val="3419718815"/>
                    </a:ext>
                  </a:extLst>
                </a:gridCol>
              </a:tblGrid>
              <a:tr h="190274">
                <a:tc>
                  <a:txBody>
                    <a:bodyPr/>
                    <a:lstStyle/>
                    <a:p>
                      <a:r>
                        <a:rPr lang="fr-BE" dirty="0"/>
                        <a:t>Start Date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err="1"/>
                        <a:t>Concerned</a:t>
                      </a:r>
                      <a:r>
                        <a:rPr lang="fr-BE" dirty="0"/>
                        <a:t> </a:t>
                      </a:r>
                      <a:r>
                        <a:rPr lang="fr-BE" dirty="0" err="1"/>
                        <a:t>entities</a:t>
                      </a:r>
                      <a:endParaRPr lang="en-I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208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>
                          <a:solidFill>
                            <a:schemeClr val="bg2"/>
                          </a:solidFill>
                        </a:rPr>
                        <a:t>1.1.2025 (for </a:t>
                      </a:r>
                      <a:r>
                        <a:rPr lang="fr-BE" dirty="0" err="1">
                          <a:solidFill>
                            <a:schemeClr val="bg2"/>
                          </a:solidFill>
                        </a:rPr>
                        <a:t>reporting</a:t>
                      </a:r>
                      <a:r>
                        <a:rPr lang="fr-BE" dirty="0">
                          <a:solidFill>
                            <a:schemeClr val="bg2"/>
                          </a:solidFill>
                        </a:rPr>
                        <a:t> </a:t>
                      </a:r>
                      <a:r>
                        <a:rPr lang="fr-BE" dirty="0" err="1">
                          <a:solidFill>
                            <a:schemeClr val="bg2"/>
                          </a:solidFill>
                        </a:rPr>
                        <a:t>year</a:t>
                      </a:r>
                      <a:r>
                        <a:rPr lang="fr-BE" dirty="0">
                          <a:solidFill>
                            <a:schemeClr val="bg2"/>
                          </a:solidFill>
                        </a:rPr>
                        <a:t> 2024)</a:t>
                      </a:r>
                      <a:endParaRPr lang="en-IE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solidFill>
                            <a:schemeClr val="bg2"/>
                          </a:solidFill>
                        </a:rPr>
                        <a:t>First reports for NFRD </a:t>
                      </a:r>
                      <a:r>
                        <a:rPr lang="fr-BE" dirty="0" err="1">
                          <a:solidFill>
                            <a:schemeClr val="bg2"/>
                          </a:solidFill>
                        </a:rPr>
                        <a:t>covered</a:t>
                      </a:r>
                      <a:r>
                        <a:rPr lang="fr-BE" dirty="0">
                          <a:solidFill>
                            <a:schemeClr val="bg2"/>
                          </a:solidFill>
                        </a:rPr>
                        <a:t> </a:t>
                      </a:r>
                      <a:r>
                        <a:rPr lang="fr-BE" dirty="0" err="1">
                          <a:solidFill>
                            <a:schemeClr val="bg2"/>
                          </a:solidFill>
                        </a:rPr>
                        <a:t>companies</a:t>
                      </a:r>
                      <a:endParaRPr lang="en-IE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4415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>
                          <a:solidFill>
                            <a:schemeClr val="bg2"/>
                          </a:solidFill>
                        </a:rPr>
                        <a:t>1.1.2026 (for </a:t>
                      </a:r>
                      <a:r>
                        <a:rPr lang="fr-BE" dirty="0" err="1">
                          <a:solidFill>
                            <a:schemeClr val="bg2"/>
                          </a:solidFill>
                        </a:rPr>
                        <a:t>reporting</a:t>
                      </a:r>
                      <a:r>
                        <a:rPr lang="fr-BE" dirty="0">
                          <a:solidFill>
                            <a:schemeClr val="bg2"/>
                          </a:solidFill>
                        </a:rPr>
                        <a:t> </a:t>
                      </a:r>
                      <a:r>
                        <a:rPr lang="fr-BE" dirty="0" err="1">
                          <a:solidFill>
                            <a:schemeClr val="bg2"/>
                          </a:solidFill>
                        </a:rPr>
                        <a:t>year</a:t>
                      </a:r>
                      <a:r>
                        <a:rPr lang="fr-BE" dirty="0">
                          <a:solidFill>
                            <a:schemeClr val="bg2"/>
                          </a:solidFill>
                        </a:rPr>
                        <a:t> 2025)</a:t>
                      </a:r>
                      <a:endParaRPr lang="en-IE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solidFill>
                            <a:schemeClr val="bg2"/>
                          </a:solidFill>
                        </a:rPr>
                        <a:t>First reports by big </a:t>
                      </a:r>
                      <a:r>
                        <a:rPr lang="fr-BE" dirty="0" err="1">
                          <a:solidFill>
                            <a:schemeClr val="bg2"/>
                          </a:solidFill>
                        </a:rPr>
                        <a:t>companies</a:t>
                      </a:r>
                      <a:r>
                        <a:rPr lang="fr-BE" dirty="0">
                          <a:solidFill>
                            <a:schemeClr val="bg2"/>
                          </a:solidFill>
                        </a:rPr>
                        <a:t> </a:t>
                      </a:r>
                      <a:r>
                        <a:rPr lang="fr-BE" dirty="0" err="1">
                          <a:solidFill>
                            <a:schemeClr val="bg2"/>
                          </a:solidFill>
                        </a:rPr>
                        <a:t>covered</a:t>
                      </a:r>
                      <a:r>
                        <a:rPr lang="fr-BE" dirty="0">
                          <a:solidFill>
                            <a:schemeClr val="bg2"/>
                          </a:solidFill>
                        </a:rPr>
                        <a:t> by the new </a:t>
                      </a:r>
                      <a:r>
                        <a:rPr lang="fr-BE" dirty="0" err="1">
                          <a:solidFill>
                            <a:schemeClr val="bg2"/>
                          </a:solidFill>
                        </a:rPr>
                        <a:t>Corporate</a:t>
                      </a:r>
                      <a:r>
                        <a:rPr lang="fr-BE" dirty="0">
                          <a:solidFill>
                            <a:schemeClr val="bg2"/>
                          </a:solidFill>
                        </a:rPr>
                        <a:t> </a:t>
                      </a:r>
                      <a:r>
                        <a:rPr lang="fr-BE" dirty="0" err="1">
                          <a:solidFill>
                            <a:schemeClr val="bg2"/>
                          </a:solidFill>
                        </a:rPr>
                        <a:t>Sustainability</a:t>
                      </a:r>
                      <a:r>
                        <a:rPr lang="fr-BE" dirty="0">
                          <a:solidFill>
                            <a:schemeClr val="bg2"/>
                          </a:solidFill>
                        </a:rPr>
                        <a:t> </a:t>
                      </a:r>
                      <a:r>
                        <a:rPr lang="fr-BE" dirty="0" err="1">
                          <a:solidFill>
                            <a:schemeClr val="bg2"/>
                          </a:solidFill>
                        </a:rPr>
                        <a:t>Reporting</a:t>
                      </a:r>
                      <a:r>
                        <a:rPr lang="fr-BE" dirty="0">
                          <a:solidFill>
                            <a:schemeClr val="bg2"/>
                          </a:solidFill>
                        </a:rPr>
                        <a:t> Directive (CSRD)</a:t>
                      </a:r>
                      <a:endParaRPr lang="en-IE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37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>
                          <a:solidFill>
                            <a:schemeClr val="bg2"/>
                          </a:solidFill>
                        </a:rPr>
                        <a:t>1.1.2027 (for </a:t>
                      </a:r>
                      <a:r>
                        <a:rPr lang="fr-BE" dirty="0" err="1">
                          <a:solidFill>
                            <a:schemeClr val="bg2"/>
                          </a:solidFill>
                        </a:rPr>
                        <a:t>reporting</a:t>
                      </a:r>
                      <a:r>
                        <a:rPr lang="fr-BE" dirty="0">
                          <a:solidFill>
                            <a:schemeClr val="bg2"/>
                          </a:solidFill>
                        </a:rPr>
                        <a:t> </a:t>
                      </a:r>
                      <a:r>
                        <a:rPr lang="fr-BE" dirty="0" err="1">
                          <a:solidFill>
                            <a:schemeClr val="bg2"/>
                          </a:solidFill>
                        </a:rPr>
                        <a:t>year</a:t>
                      </a:r>
                      <a:r>
                        <a:rPr lang="fr-BE" dirty="0">
                          <a:solidFill>
                            <a:schemeClr val="bg2"/>
                          </a:solidFill>
                        </a:rPr>
                        <a:t> 2026) – but </a:t>
                      </a:r>
                      <a:r>
                        <a:rPr lang="fr-BE" dirty="0" err="1">
                          <a:solidFill>
                            <a:schemeClr val="bg2"/>
                          </a:solidFill>
                        </a:rPr>
                        <a:t>with</a:t>
                      </a:r>
                      <a:r>
                        <a:rPr lang="fr-BE" dirty="0">
                          <a:solidFill>
                            <a:schemeClr val="bg2"/>
                          </a:solidFill>
                        </a:rPr>
                        <a:t> opt-out </a:t>
                      </a:r>
                      <a:r>
                        <a:rPr lang="fr-BE" dirty="0" err="1">
                          <a:solidFill>
                            <a:schemeClr val="bg2"/>
                          </a:solidFill>
                        </a:rPr>
                        <a:t>until</a:t>
                      </a:r>
                      <a:r>
                        <a:rPr lang="fr-BE" dirty="0">
                          <a:solidFill>
                            <a:schemeClr val="bg2"/>
                          </a:solidFill>
                        </a:rPr>
                        <a:t> 2029</a:t>
                      </a:r>
                      <a:endParaRPr lang="en-IE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solidFill>
                            <a:schemeClr val="bg2"/>
                          </a:solidFill>
                        </a:rPr>
                        <a:t>First reports by </a:t>
                      </a:r>
                      <a:r>
                        <a:rPr lang="fr-BE" dirty="0" err="1">
                          <a:solidFill>
                            <a:schemeClr val="bg2"/>
                          </a:solidFill>
                        </a:rPr>
                        <a:t>listed</a:t>
                      </a:r>
                      <a:r>
                        <a:rPr lang="fr-BE" dirty="0">
                          <a:solidFill>
                            <a:schemeClr val="bg2"/>
                          </a:solidFill>
                        </a:rPr>
                        <a:t> </a:t>
                      </a:r>
                      <a:r>
                        <a:rPr lang="fr-BE" dirty="0" err="1">
                          <a:solidFill>
                            <a:schemeClr val="bg2"/>
                          </a:solidFill>
                        </a:rPr>
                        <a:t>SMEs</a:t>
                      </a:r>
                      <a:r>
                        <a:rPr lang="fr-BE" dirty="0">
                          <a:solidFill>
                            <a:schemeClr val="bg2"/>
                          </a:solidFill>
                        </a:rPr>
                        <a:t> </a:t>
                      </a:r>
                      <a:r>
                        <a:rPr lang="fr-BE" dirty="0" err="1">
                          <a:solidFill>
                            <a:schemeClr val="bg2"/>
                          </a:solidFill>
                        </a:rPr>
                        <a:t>captured</a:t>
                      </a:r>
                      <a:r>
                        <a:rPr lang="fr-BE" dirty="0">
                          <a:solidFill>
                            <a:schemeClr val="bg2"/>
                          </a:solidFill>
                        </a:rPr>
                        <a:t> by the (CSRD) </a:t>
                      </a:r>
                      <a:endParaRPr lang="en-IE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0334832"/>
                  </a:ext>
                </a:extLst>
              </a:tr>
            </a:tbl>
          </a:graphicData>
        </a:graphic>
      </p:graphicFrame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F9A39E8-E3A5-45B0-C3D9-8C399328B85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GB" sz="1200" b="0" i="0" u="none" strike="noStrike" kern="0" cap="none" spc="0" normalizeH="0" baseline="0" noProof="0" smtClean="0">
                <a:ln>
                  <a:noFill/>
                </a:ln>
                <a:solidFill>
                  <a:srgbClr val="767676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6</a:t>
            </a:fld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srgbClr val="767676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9435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0164" y="1509311"/>
            <a:ext cx="10972800" cy="4936385"/>
          </a:xfrm>
          <a:solidFill>
            <a:schemeClr val="bg1"/>
          </a:solidFill>
        </p:spPr>
        <p:txBody>
          <a:bodyPr/>
          <a:lstStyle/>
          <a:p>
            <a:pPr marL="342900" indent="-34290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fr-FR" dirty="0" err="1">
                <a:solidFill>
                  <a:srgbClr val="024B9C"/>
                </a:solidFill>
              </a:rPr>
              <a:t>Unlisted</a:t>
            </a:r>
            <a:r>
              <a:rPr lang="fr-FR" dirty="0">
                <a:solidFill>
                  <a:srgbClr val="024B9C"/>
                </a:solidFill>
              </a:rPr>
              <a:t> </a:t>
            </a:r>
            <a:r>
              <a:rPr lang="fr-FR" dirty="0" err="1">
                <a:solidFill>
                  <a:srgbClr val="024B9C"/>
                </a:solidFill>
              </a:rPr>
              <a:t>SMEs</a:t>
            </a:r>
            <a:r>
              <a:rPr lang="fr-FR" dirty="0">
                <a:solidFill>
                  <a:srgbClr val="024B9C"/>
                </a:solidFill>
              </a:rPr>
              <a:t> are </a:t>
            </a:r>
            <a:r>
              <a:rPr lang="fr-FR" dirty="0" err="1">
                <a:solidFill>
                  <a:srgbClr val="024B9C"/>
                </a:solidFill>
              </a:rPr>
              <a:t>excluded</a:t>
            </a:r>
            <a:r>
              <a:rPr lang="fr-FR" dirty="0">
                <a:solidFill>
                  <a:srgbClr val="024B9C"/>
                </a:solidFill>
              </a:rPr>
              <a:t> </a:t>
            </a:r>
            <a:r>
              <a:rPr lang="fr-FR" dirty="0" err="1">
                <a:solidFill>
                  <a:srgbClr val="024B9C"/>
                </a:solidFill>
              </a:rPr>
              <a:t>from</a:t>
            </a:r>
            <a:r>
              <a:rPr lang="fr-FR" dirty="0">
                <a:solidFill>
                  <a:srgbClr val="024B9C"/>
                </a:solidFill>
              </a:rPr>
              <a:t> </a:t>
            </a:r>
            <a:r>
              <a:rPr lang="fr-FR" dirty="0" err="1">
                <a:solidFill>
                  <a:srgbClr val="024B9C"/>
                </a:solidFill>
              </a:rPr>
              <a:t>any</a:t>
            </a:r>
            <a:r>
              <a:rPr lang="fr-FR" dirty="0">
                <a:solidFill>
                  <a:srgbClr val="024B9C"/>
                </a:solidFill>
              </a:rPr>
              <a:t> of the </a:t>
            </a:r>
            <a:r>
              <a:rPr lang="fr-FR" dirty="0" err="1">
                <a:solidFill>
                  <a:srgbClr val="024B9C"/>
                </a:solidFill>
              </a:rPr>
              <a:t>reporting</a:t>
            </a:r>
            <a:r>
              <a:rPr lang="fr-FR" dirty="0">
                <a:solidFill>
                  <a:srgbClr val="024B9C"/>
                </a:solidFill>
              </a:rPr>
              <a:t> obligations </a:t>
            </a:r>
            <a:r>
              <a:rPr lang="fr-FR" dirty="0" err="1">
                <a:solidFill>
                  <a:srgbClr val="024B9C"/>
                </a:solidFill>
              </a:rPr>
              <a:t>created</a:t>
            </a:r>
            <a:r>
              <a:rPr lang="fr-FR" dirty="0">
                <a:solidFill>
                  <a:srgbClr val="024B9C"/>
                </a:solidFill>
              </a:rPr>
              <a:t> </a:t>
            </a:r>
            <a:r>
              <a:rPr lang="fr-FR" dirty="0" err="1">
                <a:solidFill>
                  <a:srgbClr val="024B9C"/>
                </a:solidFill>
              </a:rPr>
              <a:t>under</a:t>
            </a:r>
            <a:r>
              <a:rPr lang="fr-FR" dirty="0">
                <a:solidFill>
                  <a:srgbClr val="024B9C"/>
                </a:solidFill>
              </a:rPr>
              <a:t> the EU </a:t>
            </a:r>
            <a:r>
              <a:rPr lang="fr-FR" dirty="0" err="1">
                <a:solidFill>
                  <a:srgbClr val="024B9C"/>
                </a:solidFill>
              </a:rPr>
              <a:t>Sustainable</a:t>
            </a:r>
            <a:r>
              <a:rPr lang="fr-FR" dirty="0">
                <a:solidFill>
                  <a:srgbClr val="024B9C"/>
                </a:solidFill>
              </a:rPr>
              <a:t> Finance Framework</a:t>
            </a:r>
          </a:p>
          <a:p>
            <a:pPr marL="342900" indent="-34290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de-AT" dirty="0">
                <a:solidFill>
                  <a:srgbClr val="024B9C"/>
                </a:solidFill>
              </a:rPr>
              <a:t>Practice </a:t>
            </a:r>
            <a:r>
              <a:rPr lang="de-AT" dirty="0" err="1">
                <a:solidFill>
                  <a:srgbClr val="024B9C"/>
                </a:solidFill>
              </a:rPr>
              <a:t>has</a:t>
            </a:r>
            <a:r>
              <a:rPr lang="de-AT" dirty="0">
                <a:solidFill>
                  <a:srgbClr val="024B9C"/>
                </a:solidFill>
              </a:rPr>
              <a:t> </a:t>
            </a:r>
            <a:r>
              <a:rPr lang="de-AT" dirty="0" err="1">
                <a:solidFill>
                  <a:srgbClr val="024B9C"/>
                </a:solidFill>
              </a:rPr>
              <a:t>shown</a:t>
            </a:r>
            <a:r>
              <a:rPr lang="de-AT" dirty="0">
                <a:solidFill>
                  <a:srgbClr val="024B9C"/>
                </a:solidFill>
              </a:rPr>
              <a:t> </a:t>
            </a:r>
            <a:r>
              <a:rPr lang="de-AT" dirty="0" err="1">
                <a:solidFill>
                  <a:srgbClr val="024B9C"/>
                </a:solidFill>
              </a:rPr>
              <a:t>that</a:t>
            </a:r>
            <a:r>
              <a:rPr lang="de-AT" dirty="0">
                <a:solidFill>
                  <a:srgbClr val="024B9C"/>
                </a:solidFill>
              </a:rPr>
              <a:t> </a:t>
            </a:r>
            <a:r>
              <a:rPr lang="de-AT" dirty="0" err="1">
                <a:solidFill>
                  <a:srgbClr val="024B9C"/>
                </a:solidFill>
              </a:rPr>
              <a:t>trickle</a:t>
            </a:r>
            <a:r>
              <a:rPr lang="de-AT" dirty="0">
                <a:solidFill>
                  <a:srgbClr val="024B9C"/>
                </a:solidFill>
              </a:rPr>
              <a:t>-down </a:t>
            </a:r>
            <a:r>
              <a:rPr lang="de-AT" dirty="0" err="1">
                <a:solidFill>
                  <a:srgbClr val="024B9C"/>
                </a:solidFill>
              </a:rPr>
              <a:t>effects</a:t>
            </a:r>
            <a:r>
              <a:rPr lang="de-AT" dirty="0">
                <a:solidFill>
                  <a:srgbClr val="024B9C"/>
                </a:solidFill>
              </a:rPr>
              <a:t> do </a:t>
            </a:r>
            <a:r>
              <a:rPr lang="de-AT" dirty="0" err="1">
                <a:solidFill>
                  <a:srgbClr val="024B9C"/>
                </a:solidFill>
              </a:rPr>
              <a:t>exist</a:t>
            </a:r>
            <a:r>
              <a:rPr lang="de-AT" dirty="0">
                <a:solidFill>
                  <a:srgbClr val="024B9C"/>
                </a:solidFill>
              </a:rPr>
              <a:t>: </a:t>
            </a:r>
          </a:p>
          <a:p>
            <a:pPr marL="800100" lvl="1" indent="-34290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de-AT" sz="1800" dirty="0">
                <a:solidFill>
                  <a:srgbClr val="024B9C"/>
                </a:solidFill>
              </a:rPr>
              <a:t>Large </a:t>
            </a:r>
            <a:r>
              <a:rPr lang="de-AT" sz="1800" dirty="0" err="1">
                <a:solidFill>
                  <a:srgbClr val="024B9C"/>
                </a:solidFill>
              </a:rPr>
              <a:t>corporates</a:t>
            </a:r>
            <a:r>
              <a:rPr lang="de-AT" sz="1800" dirty="0">
                <a:solidFill>
                  <a:srgbClr val="024B9C"/>
                </a:solidFill>
              </a:rPr>
              <a:t> </a:t>
            </a:r>
            <a:r>
              <a:rPr lang="de-AT" sz="1800" dirty="0" err="1">
                <a:solidFill>
                  <a:srgbClr val="024B9C"/>
                </a:solidFill>
              </a:rPr>
              <a:t>start</a:t>
            </a:r>
            <a:r>
              <a:rPr lang="de-AT" sz="1800" dirty="0">
                <a:solidFill>
                  <a:srgbClr val="024B9C"/>
                </a:solidFill>
              </a:rPr>
              <a:t> </a:t>
            </a:r>
            <a:r>
              <a:rPr lang="de-AT" sz="1800" dirty="0" err="1">
                <a:solidFill>
                  <a:srgbClr val="024B9C"/>
                </a:solidFill>
              </a:rPr>
              <a:t>asking</a:t>
            </a:r>
            <a:r>
              <a:rPr lang="de-AT" sz="1800" dirty="0">
                <a:solidFill>
                  <a:srgbClr val="024B9C"/>
                </a:solidFill>
              </a:rPr>
              <a:t> </a:t>
            </a:r>
            <a:r>
              <a:rPr lang="de-AT" sz="1800" dirty="0" err="1">
                <a:solidFill>
                  <a:srgbClr val="024B9C"/>
                </a:solidFill>
              </a:rPr>
              <a:t>information</a:t>
            </a:r>
            <a:r>
              <a:rPr lang="de-AT" sz="1800" dirty="0">
                <a:solidFill>
                  <a:srgbClr val="024B9C"/>
                </a:solidFill>
              </a:rPr>
              <a:t> </a:t>
            </a:r>
            <a:r>
              <a:rPr lang="de-AT" sz="1800" dirty="0" err="1">
                <a:solidFill>
                  <a:srgbClr val="024B9C"/>
                </a:solidFill>
              </a:rPr>
              <a:t>from</a:t>
            </a:r>
            <a:r>
              <a:rPr lang="de-AT" sz="1800" dirty="0">
                <a:solidFill>
                  <a:srgbClr val="024B9C"/>
                </a:solidFill>
              </a:rPr>
              <a:t> SMEs </a:t>
            </a:r>
            <a:r>
              <a:rPr lang="de-AT" sz="1800" dirty="0" err="1">
                <a:solidFill>
                  <a:srgbClr val="024B9C"/>
                </a:solidFill>
              </a:rPr>
              <a:t>that</a:t>
            </a:r>
            <a:r>
              <a:rPr lang="de-AT" sz="1800" dirty="0">
                <a:solidFill>
                  <a:srgbClr val="024B9C"/>
                </a:solidFill>
              </a:rPr>
              <a:t> </a:t>
            </a:r>
            <a:r>
              <a:rPr lang="de-AT" sz="1800" dirty="0" err="1">
                <a:solidFill>
                  <a:srgbClr val="024B9C"/>
                </a:solidFill>
              </a:rPr>
              <a:t>are</a:t>
            </a:r>
            <a:r>
              <a:rPr lang="de-AT" sz="1800" dirty="0">
                <a:solidFill>
                  <a:srgbClr val="024B9C"/>
                </a:solidFill>
              </a:rPr>
              <a:t> </a:t>
            </a:r>
            <a:r>
              <a:rPr lang="de-AT" sz="1800" dirty="0" err="1">
                <a:solidFill>
                  <a:srgbClr val="024B9C"/>
                </a:solidFill>
              </a:rPr>
              <a:t>part</a:t>
            </a:r>
            <a:r>
              <a:rPr lang="de-AT" sz="1800" dirty="0">
                <a:solidFill>
                  <a:srgbClr val="024B9C"/>
                </a:solidFill>
              </a:rPr>
              <a:t> of </a:t>
            </a:r>
            <a:r>
              <a:rPr lang="de-AT" sz="1800" dirty="0" err="1">
                <a:solidFill>
                  <a:srgbClr val="024B9C"/>
                </a:solidFill>
              </a:rPr>
              <a:t>their</a:t>
            </a:r>
            <a:r>
              <a:rPr lang="de-AT" sz="1800" dirty="0">
                <a:solidFill>
                  <a:srgbClr val="024B9C"/>
                </a:solidFill>
              </a:rPr>
              <a:t> </a:t>
            </a:r>
            <a:r>
              <a:rPr lang="de-AT" sz="1800" dirty="0" err="1">
                <a:solidFill>
                  <a:srgbClr val="024B9C"/>
                </a:solidFill>
              </a:rPr>
              <a:t>supply</a:t>
            </a:r>
            <a:r>
              <a:rPr lang="de-AT" sz="1800" dirty="0">
                <a:solidFill>
                  <a:srgbClr val="024B9C"/>
                </a:solidFill>
              </a:rPr>
              <a:t> </a:t>
            </a:r>
            <a:r>
              <a:rPr lang="de-AT" sz="1800" dirty="0" err="1">
                <a:solidFill>
                  <a:srgbClr val="024B9C"/>
                </a:solidFill>
              </a:rPr>
              <a:t>chains</a:t>
            </a:r>
            <a:endParaRPr lang="de-AT" sz="1800" dirty="0">
              <a:solidFill>
                <a:srgbClr val="024B9C"/>
              </a:solidFill>
            </a:endParaRPr>
          </a:p>
          <a:p>
            <a:pPr marL="800100" lvl="1" indent="-342900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de-AT" sz="1800" dirty="0">
                <a:solidFill>
                  <a:srgbClr val="024B9C"/>
                </a:solidFill>
              </a:rPr>
              <a:t>The </a:t>
            </a:r>
            <a:r>
              <a:rPr lang="de-AT" sz="1800" dirty="0" err="1">
                <a:solidFill>
                  <a:srgbClr val="024B9C"/>
                </a:solidFill>
              </a:rPr>
              <a:t>banking</a:t>
            </a:r>
            <a:r>
              <a:rPr lang="de-AT" sz="1800" dirty="0">
                <a:solidFill>
                  <a:srgbClr val="024B9C"/>
                </a:solidFill>
              </a:rPr>
              <a:t> </a:t>
            </a:r>
            <a:r>
              <a:rPr lang="de-AT" sz="1800" dirty="0" err="1">
                <a:solidFill>
                  <a:srgbClr val="024B9C"/>
                </a:solidFill>
              </a:rPr>
              <a:t>sector</a:t>
            </a:r>
            <a:r>
              <a:rPr lang="de-AT" sz="1800" dirty="0">
                <a:solidFill>
                  <a:srgbClr val="024B9C"/>
                </a:solidFill>
              </a:rPr>
              <a:t> (due </a:t>
            </a:r>
            <a:r>
              <a:rPr lang="de-AT" sz="1800" dirty="0" err="1">
                <a:solidFill>
                  <a:srgbClr val="024B9C"/>
                </a:solidFill>
              </a:rPr>
              <a:t>to</a:t>
            </a:r>
            <a:r>
              <a:rPr lang="de-AT" sz="1800" dirty="0">
                <a:solidFill>
                  <a:srgbClr val="024B9C"/>
                </a:solidFill>
              </a:rPr>
              <a:t> </a:t>
            </a:r>
            <a:r>
              <a:rPr lang="de-AT" sz="1800" dirty="0" err="1">
                <a:solidFill>
                  <a:srgbClr val="024B9C"/>
                </a:solidFill>
              </a:rPr>
              <a:t>regulatory</a:t>
            </a:r>
            <a:r>
              <a:rPr lang="de-AT" sz="1800" dirty="0">
                <a:solidFill>
                  <a:srgbClr val="024B9C"/>
                </a:solidFill>
              </a:rPr>
              <a:t> </a:t>
            </a:r>
            <a:r>
              <a:rPr lang="de-AT" sz="1800" dirty="0" err="1">
                <a:solidFill>
                  <a:srgbClr val="024B9C"/>
                </a:solidFill>
              </a:rPr>
              <a:t>pressure</a:t>
            </a:r>
            <a:r>
              <a:rPr lang="de-AT" sz="1800" dirty="0">
                <a:solidFill>
                  <a:srgbClr val="024B9C"/>
                </a:solidFill>
              </a:rPr>
              <a:t>) </a:t>
            </a:r>
            <a:r>
              <a:rPr lang="de-AT" sz="1800" dirty="0" err="1">
                <a:solidFill>
                  <a:srgbClr val="024B9C"/>
                </a:solidFill>
              </a:rPr>
              <a:t>is</a:t>
            </a:r>
            <a:r>
              <a:rPr lang="de-AT" sz="1800" dirty="0">
                <a:solidFill>
                  <a:srgbClr val="024B9C"/>
                </a:solidFill>
              </a:rPr>
              <a:t> </a:t>
            </a:r>
            <a:r>
              <a:rPr lang="de-AT" sz="1800" dirty="0" err="1">
                <a:solidFill>
                  <a:srgbClr val="024B9C"/>
                </a:solidFill>
              </a:rPr>
              <a:t>adapting</a:t>
            </a:r>
            <a:r>
              <a:rPr lang="de-AT" sz="1800" dirty="0">
                <a:solidFill>
                  <a:srgbClr val="024B9C"/>
                </a:solidFill>
              </a:rPr>
              <a:t> </a:t>
            </a:r>
            <a:r>
              <a:rPr lang="de-AT" sz="1800" dirty="0" err="1">
                <a:solidFill>
                  <a:srgbClr val="024B9C"/>
                </a:solidFill>
              </a:rPr>
              <a:t>its</a:t>
            </a:r>
            <a:r>
              <a:rPr lang="de-AT" sz="1800" dirty="0">
                <a:solidFill>
                  <a:srgbClr val="024B9C"/>
                </a:solidFill>
              </a:rPr>
              <a:t> </a:t>
            </a:r>
            <a:r>
              <a:rPr lang="de-AT" sz="1800" dirty="0" err="1">
                <a:solidFill>
                  <a:srgbClr val="024B9C"/>
                </a:solidFill>
              </a:rPr>
              <a:t>risk</a:t>
            </a:r>
            <a:r>
              <a:rPr lang="de-AT" sz="1800" dirty="0">
                <a:solidFill>
                  <a:srgbClr val="024B9C"/>
                </a:solidFill>
              </a:rPr>
              <a:t> </a:t>
            </a:r>
            <a:r>
              <a:rPr lang="de-AT" sz="1800" dirty="0" err="1">
                <a:solidFill>
                  <a:srgbClr val="024B9C"/>
                </a:solidFill>
              </a:rPr>
              <a:t>assessment</a:t>
            </a:r>
            <a:r>
              <a:rPr lang="de-AT" sz="1800" dirty="0">
                <a:solidFill>
                  <a:srgbClr val="024B9C"/>
                </a:solidFill>
              </a:rPr>
              <a:t> and </a:t>
            </a:r>
            <a:r>
              <a:rPr lang="de-AT" sz="1800" dirty="0" err="1">
                <a:solidFill>
                  <a:srgbClr val="024B9C"/>
                </a:solidFill>
              </a:rPr>
              <a:t>its</a:t>
            </a:r>
            <a:r>
              <a:rPr lang="de-AT" sz="1800" dirty="0">
                <a:solidFill>
                  <a:srgbClr val="024B9C"/>
                </a:solidFill>
              </a:rPr>
              <a:t> own </a:t>
            </a:r>
            <a:r>
              <a:rPr lang="de-AT" sz="1800" dirty="0" err="1">
                <a:solidFill>
                  <a:srgbClr val="024B9C"/>
                </a:solidFill>
              </a:rPr>
              <a:t>disclosures</a:t>
            </a:r>
            <a:r>
              <a:rPr lang="de-AT" sz="1800" dirty="0">
                <a:solidFill>
                  <a:srgbClr val="024B9C"/>
                </a:solidFill>
              </a:rPr>
              <a:t> and </a:t>
            </a:r>
            <a:r>
              <a:rPr lang="de-AT" sz="1800" dirty="0" err="1">
                <a:solidFill>
                  <a:srgbClr val="024B9C"/>
                </a:solidFill>
              </a:rPr>
              <a:t>therefore</a:t>
            </a:r>
            <a:r>
              <a:rPr lang="de-AT" sz="1800" dirty="0">
                <a:solidFill>
                  <a:srgbClr val="024B9C"/>
                </a:solidFill>
              </a:rPr>
              <a:t> </a:t>
            </a:r>
            <a:r>
              <a:rPr lang="de-AT" sz="1800" dirty="0" err="1">
                <a:solidFill>
                  <a:srgbClr val="024B9C"/>
                </a:solidFill>
              </a:rPr>
              <a:t>start</a:t>
            </a:r>
            <a:r>
              <a:rPr lang="de-AT" sz="1800" dirty="0">
                <a:solidFill>
                  <a:srgbClr val="024B9C"/>
                </a:solidFill>
              </a:rPr>
              <a:t> </a:t>
            </a:r>
            <a:r>
              <a:rPr lang="de-AT" sz="1800" dirty="0" err="1">
                <a:solidFill>
                  <a:srgbClr val="024B9C"/>
                </a:solidFill>
              </a:rPr>
              <a:t>asking</a:t>
            </a:r>
            <a:r>
              <a:rPr lang="de-AT" sz="1800" dirty="0">
                <a:solidFill>
                  <a:srgbClr val="024B9C"/>
                </a:solidFill>
              </a:rPr>
              <a:t> </a:t>
            </a:r>
            <a:r>
              <a:rPr lang="de-AT" sz="1800" dirty="0" err="1">
                <a:solidFill>
                  <a:srgbClr val="024B9C"/>
                </a:solidFill>
              </a:rPr>
              <a:t>information</a:t>
            </a:r>
            <a:r>
              <a:rPr lang="de-AT" sz="1800" dirty="0">
                <a:solidFill>
                  <a:srgbClr val="024B9C"/>
                </a:solidFill>
              </a:rPr>
              <a:t> </a:t>
            </a:r>
            <a:r>
              <a:rPr lang="de-AT" sz="1800" dirty="0" err="1">
                <a:solidFill>
                  <a:srgbClr val="024B9C"/>
                </a:solidFill>
              </a:rPr>
              <a:t>from</a:t>
            </a:r>
            <a:r>
              <a:rPr lang="de-AT" sz="1800" dirty="0">
                <a:solidFill>
                  <a:srgbClr val="024B9C"/>
                </a:solidFill>
              </a:rPr>
              <a:t> SMEs</a:t>
            </a:r>
          </a:p>
          <a:p>
            <a:pPr marL="342900" indent="-34290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de-AT" dirty="0">
                <a:solidFill>
                  <a:srgbClr val="024B9C"/>
                </a:solidFill>
              </a:rPr>
              <a:t>European </a:t>
            </a:r>
            <a:r>
              <a:rPr lang="de-AT" dirty="0" err="1">
                <a:solidFill>
                  <a:srgbClr val="024B9C"/>
                </a:solidFill>
              </a:rPr>
              <a:t>Commission</a:t>
            </a:r>
            <a:r>
              <a:rPr lang="de-AT" dirty="0">
                <a:solidFill>
                  <a:srgbClr val="024B9C"/>
                </a:solidFill>
              </a:rPr>
              <a:t> </a:t>
            </a:r>
            <a:r>
              <a:rPr lang="de-AT" dirty="0" err="1">
                <a:solidFill>
                  <a:srgbClr val="024B9C"/>
                </a:solidFill>
              </a:rPr>
              <a:t>acknowledged</a:t>
            </a:r>
            <a:r>
              <a:rPr lang="de-AT" dirty="0">
                <a:solidFill>
                  <a:srgbClr val="024B9C"/>
                </a:solidFill>
              </a:rPr>
              <a:t> </a:t>
            </a:r>
            <a:r>
              <a:rPr lang="de-AT" dirty="0" err="1">
                <a:solidFill>
                  <a:srgbClr val="024B9C"/>
                </a:solidFill>
              </a:rPr>
              <a:t>the</a:t>
            </a:r>
            <a:r>
              <a:rPr lang="de-AT" dirty="0">
                <a:solidFill>
                  <a:srgbClr val="024B9C"/>
                </a:solidFill>
              </a:rPr>
              <a:t> </a:t>
            </a:r>
            <a:r>
              <a:rPr lang="de-AT" dirty="0" err="1">
                <a:solidFill>
                  <a:srgbClr val="024B9C"/>
                </a:solidFill>
              </a:rPr>
              <a:t>issues</a:t>
            </a:r>
            <a:r>
              <a:rPr lang="de-AT" dirty="0">
                <a:solidFill>
                  <a:srgbClr val="024B9C"/>
                </a:solidFill>
              </a:rPr>
              <a:t> (SME </a:t>
            </a:r>
            <a:r>
              <a:rPr lang="de-AT" dirty="0" err="1">
                <a:solidFill>
                  <a:srgbClr val="024B9C"/>
                </a:solidFill>
              </a:rPr>
              <a:t>relief</a:t>
            </a:r>
            <a:r>
              <a:rPr lang="de-AT" dirty="0">
                <a:solidFill>
                  <a:srgbClr val="024B9C"/>
                </a:solidFill>
              </a:rPr>
              <a:t> </a:t>
            </a:r>
            <a:r>
              <a:rPr lang="de-AT" dirty="0" err="1">
                <a:solidFill>
                  <a:srgbClr val="024B9C"/>
                </a:solidFill>
              </a:rPr>
              <a:t>package</a:t>
            </a:r>
            <a:r>
              <a:rPr lang="de-AT" dirty="0">
                <a:solidFill>
                  <a:srgbClr val="024B9C"/>
                </a:solidFill>
              </a:rPr>
              <a:t> September 2023) and </a:t>
            </a:r>
            <a:r>
              <a:rPr lang="de-AT" dirty="0" err="1">
                <a:solidFill>
                  <a:srgbClr val="024B9C"/>
                </a:solidFill>
              </a:rPr>
              <a:t>wants</a:t>
            </a:r>
            <a:r>
              <a:rPr lang="de-AT" dirty="0">
                <a:solidFill>
                  <a:srgbClr val="024B9C"/>
                </a:solidFill>
              </a:rPr>
              <a:t> </a:t>
            </a:r>
            <a:r>
              <a:rPr lang="de-AT" dirty="0" err="1">
                <a:solidFill>
                  <a:srgbClr val="024B9C"/>
                </a:solidFill>
              </a:rPr>
              <a:t>to</a:t>
            </a:r>
            <a:r>
              <a:rPr lang="de-AT" dirty="0">
                <a:solidFill>
                  <a:srgbClr val="024B9C"/>
                </a:solidFill>
              </a:rPr>
              <a:t> </a:t>
            </a:r>
            <a:r>
              <a:rPr lang="de-AT" dirty="0" err="1">
                <a:solidFill>
                  <a:srgbClr val="024B9C"/>
                </a:solidFill>
              </a:rPr>
              <a:t>encourage</a:t>
            </a:r>
            <a:r>
              <a:rPr lang="de-AT" dirty="0">
                <a:solidFill>
                  <a:srgbClr val="024B9C"/>
                </a:solidFill>
              </a:rPr>
              <a:t> </a:t>
            </a:r>
            <a:r>
              <a:rPr lang="de-AT" dirty="0" err="1">
                <a:solidFill>
                  <a:srgbClr val="024B9C"/>
                </a:solidFill>
              </a:rPr>
              <a:t>the</a:t>
            </a:r>
            <a:r>
              <a:rPr lang="de-AT" dirty="0">
                <a:solidFill>
                  <a:srgbClr val="024B9C"/>
                </a:solidFill>
              </a:rPr>
              <a:t> </a:t>
            </a:r>
            <a:r>
              <a:rPr lang="de-AT" dirty="0" err="1">
                <a:solidFill>
                  <a:srgbClr val="024B9C"/>
                </a:solidFill>
              </a:rPr>
              <a:t>financial</a:t>
            </a:r>
            <a:r>
              <a:rPr lang="de-AT" dirty="0">
                <a:solidFill>
                  <a:srgbClr val="024B9C"/>
                </a:solidFill>
              </a:rPr>
              <a:t> </a:t>
            </a:r>
            <a:r>
              <a:rPr lang="de-AT" dirty="0" err="1">
                <a:solidFill>
                  <a:srgbClr val="024B9C"/>
                </a:solidFill>
              </a:rPr>
              <a:t>sector</a:t>
            </a:r>
            <a:r>
              <a:rPr lang="de-AT" dirty="0">
                <a:solidFill>
                  <a:srgbClr val="024B9C"/>
                </a:solidFill>
              </a:rPr>
              <a:t> </a:t>
            </a:r>
            <a:r>
              <a:rPr lang="de-AT" dirty="0" err="1">
                <a:solidFill>
                  <a:srgbClr val="024B9C"/>
                </a:solidFill>
              </a:rPr>
              <a:t>to</a:t>
            </a:r>
            <a:r>
              <a:rPr lang="de-AT" dirty="0">
                <a:solidFill>
                  <a:srgbClr val="024B9C"/>
                </a:solidFill>
              </a:rPr>
              <a:t> </a:t>
            </a:r>
            <a:r>
              <a:rPr lang="de-AT" dirty="0" err="1">
                <a:solidFill>
                  <a:srgbClr val="024B9C"/>
                </a:solidFill>
              </a:rPr>
              <a:t>provide</a:t>
            </a:r>
            <a:r>
              <a:rPr lang="de-AT" dirty="0">
                <a:solidFill>
                  <a:srgbClr val="024B9C"/>
                </a:solidFill>
              </a:rPr>
              <a:t> </a:t>
            </a:r>
            <a:r>
              <a:rPr lang="de-AT" dirty="0" err="1">
                <a:solidFill>
                  <a:srgbClr val="024B9C"/>
                </a:solidFill>
              </a:rPr>
              <a:t>transition</a:t>
            </a:r>
            <a:r>
              <a:rPr lang="de-AT" dirty="0">
                <a:solidFill>
                  <a:srgbClr val="024B9C"/>
                </a:solidFill>
              </a:rPr>
              <a:t> </a:t>
            </a:r>
            <a:r>
              <a:rPr lang="de-AT" dirty="0" err="1">
                <a:solidFill>
                  <a:srgbClr val="024B9C"/>
                </a:solidFill>
              </a:rPr>
              <a:t>finance</a:t>
            </a:r>
            <a:r>
              <a:rPr lang="de-AT" dirty="0">
                <a:solidFill>
                  <a:srgbClr val="024B9C"/>
                </a:solidFill>
              </a:rPr>
              <a:t> </a:t>
            </a:r>
            <a:r>
              <a:rPr lang="de-AT" dirty="0" err="1">
                <a:solidFill>
                  <a:srgbClr val="024B9C"/>
                </a:solidFill>
              </a:rPr>
              <a:t>to</a:t>
            </a:r>
            <a:r>
              <a:rPr lang="de-AT" dirty="0">
                <a:solidFill>
                  <a:srgbClr val="024B9C"/>
                </a:solidFill>
              </a:rPr>
              <a:t> SMEs:</a:t>
            </a:r>
          </a:p>
          <a:p>
            <a:pPr marL="800100" lvl="1" indent="-34290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de-AT" sz="1800" dirty="0" err="1">
                <a:solidFill>
                  <a:srgbClr val="024B9C"/>
                </a:solidFill>
              </a:rPr>
              <a:t>Ongoing</a:t>
            </a:r>
            <a:r>
              <a:rPr lang="de-AT" sz="1800" dirty="0">
                <a:solidFill>
                  <a:srgbClr val="024B9C"/>
                </a:solidFill>
              </a:rPr>
              <a:t> </a:t>
            </a:r>
            <a:r>
              <a:rPr lang="de-AT" sz="1800" dirty="0" err="1">
                <a:solidFill>
                  <a:srgbClr val="024B9C"/>
                </a:solidFill>
              </a:rPr>
              <a:t>work</a:t>
            </a:r>
            <a:r>
              <a:rPr lang="de-AT" sz="1800" dirty="0">
                <a:solidFill>
                  <a:srgbClr val="024B9C"/>
                </a:solidFill>
              </a:rPr>
              <a:t> on a </a:t>
            </a:r>
            <a:r>
              <a:rPr lang="de-AT" sz="1800" dirty="0" err="1">
                <a:solidFill>
                  <a:srgbClr val="024B9C"/>
                </a:solidFill>
              </a:rPr>
              <a:t>voluntary</a:t>
            </a:r>
            <a:r>
              <a:rPr lang="de-AT" sz="1800" dirty="0">
                <a:solidFill>
                  <a:srgbClr val="024B9C"/>
                </a:solidFill>
              </a:rPr>
              <a:t> </a:t>
            </a:r>
            <a:r>
              <a:rPr lang="de-AT" sz="1800" dirty="0" err="1">
                <a:solidFill>
                  <a:srgbClr val="024B9C"/>
                </a:solidFill>
              </a:rPr>
              <a:t>reporting</a:t>
            </a:r>
            <a:r>
              <a:rPr lang="de-AT" sz="1800" dirty="0">
                <a:solidFill>
                  <a:srgbClr val="024B9C"/>
                </a:solidFill>
              </a:rPr>
              <a:t> </a:t>
            </a:r>
            <a:r>
              <a:rPr lang="de-AT" sz="1800" dirty="0" err="1">
                <a:solidFill>
                  <a:srgbClr val="024B9C"/>
                </a:solidFill>
              </a:rPr>
              <a:t>standard</a:t>
            </a:r>
            <a:r>
              <a:rPr lang="de-AT" sz="1800" dirty="0">
                <a:solidFill>
                  <a:srgbClr val="024B9C"/>
                </a:solidFill>
              </a:rPr>
              <a:t> </a:t>
            </a:r>
            <a:r>
              <a:rPr lang="de-AT" sz="1800" dirty="0" err="1">
                <a:solidFill>
                  <a:srgbClr val="024B9C"/>
                </a:solidFill>
              </a:rPr>
              <a:t>for</a:t>
            </a:r>
            <a:r>
              <a:rPr lang="de-AT" sz="1800" dirty="0">
                <a:solidFill>
                  <a:srgbClr val="024B9C"/>
                </a:solidFill>
              </a:rPr>
              <a:t> </a:t>
            </a:r>
            <a:r>
              <a:rPr lang="de-AT" sz="1800" dirty="0" err="1">
                <a:solidFill>
                  <a:srgbClr val="024B9C"/>
                </a:solidFill>
              </a:rPr>
              <a:t>unlisted</a:t>
            </a:r>
            <a:r>
              <a:rPr lang="de-AT" sz="1800" dirty="0">
                <a:solidFill>
                  <a:srgbClr val="024B9C"/>
                </a:solidFill>
              </a:rPr>
              <a:t> SMEs (</a:t>
            </a:r>
            <a:r>
              <a:rPr lang="de-AT" sz="1800" dirty="0" err="1">
                <a:solidFill>
                  <a:srgbClr val="024B9C"/>
                </a:solidFill>
              </a:rPr>
              <a:t>public</a:t>
            </a:r>
            <a:r>
              <a:rPr lang="de-AT" sz="1800" dirty="0">
                <a:solidFill>
                  <a:srgbClr val="024B9C"/>
                </a:solidFill>
              </a:rPr>
              <a:t> </a:t>
            </a:r>
            <a:r>
              <a:rPr lang="de-AT" sz="1800" dirty="0" err="1">
                <a:solidFill>
                  <a:srgbClr val="024B9C"/>
                </a:solidFill>
              </a:rPr>
              <a:t>consultation</a:t>
            </a:r>
            <a:r>
              <a:rPr lang="de-AT" sz="1800" dirty="0">
                <a:solidFill>
                  <a:srgbClr val="024B9C"/>
                </a:solidFill>
              </a:rPr>
              <a:t> </a:t>
            </a:r>
            <a:r>
              <a:rPr lang="de-AT" sz="1800" dirty="0" err="1">
                <a:solidFill>
                  <a:srgbClr val="024B9C"/>
                </a:solidFill>
              </a:rPr>
              <a:t>ongoing</a:t>
            </a:r>
            <a:r>
              <a:rPr lang="de-AT" sz="1800" dirty="0">
                <a:solidFill>
                  <a:srgbClr val="024B9C"/>
                </a:solidFill>
              </a:rPr>
              <a:t>)</a:t>
            </a:r>
          </a:p>
          <a:p>
            <a:pPr marL="800100" lvl="1" indent="-34290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de-AT" sz="1800" dirty="0" err="1">
                <a:solidFill>
                  <a:srgbClr val="024B9C"/>
                </a:solidFill>
              </a:rPr>
              <a:t>Ongoing</a:t>
            </a:r>
            <a:r>
              <a:rPr lang="de-AT" sz="1800" dirty="0">
                <a:solidFill>
                  <a:srgbClr val="024B9C"/>
                </a:solidFill>
              </a:rPr>
              <a:t> </a:t>
            </a:r>
            <a:r>
              <a:rPr lang="de-AT" sz="1800" dirty="0" err="1">
                <a:solidFill>
                  <a:srgbClr val="024B9C"/>
                </a:solidFill>
              </a:rPr>
              <a:t>work</a:t>
            </a:r>
            <a:r>
              <a:rPr lang="de-AT" sz="1800" dirty="0">
                <a:solidFill>
                  <a:srgbClr val="024B9C"/>
                </a:solidFill>
              </a:rPr>
              <a:t> on </a:t>
            </a:r>
            <a:r>
              <a:rPr lang="de-AT" sz="1800" dirty="0" err="1">
                <a:solidFill>
                  <a:srgbClr val="024B9C"/>
                </a:solidFill>
              </a:rPr>
              <a:t>defining</a:t>
            </a:r>
            <a:r>
              <a:rPr lang="de-AT" sz="1800" dirty="0">
                <a:solidFill>
                  <a:srgbClr val="024B9C"/>
                </a:solidFill>
              </a:rPr>
              <a:t> a European Green </a:t>
            </a:r>
            <a:r>
              <a:rPr lang="de-AT" sz="1800" dirty="0" err="1">
                <a:solidFill>
                  <a:srgbClr val="024B9C"/>
                </a:solidFill>
              </a:rPr>
              <a:t>Loan</a:t>
            </a:r>
            <a:r>
              <a:rPr lang="de-AT" sz="1800" dirty="0">
                <a:solidFill>
                  <a:srgbClr val="024B9C"/>
                </a:solidFill>
              </a:rPr>
              <a:t> Standard </a:t>
            </a:r>
            <a:r>
              <a:rPr lang="de-AT" sz="1800" dirty="0" err="1">
                <a:solidFill>
                  <a:srgbClr val="024B9C"/>
                </a:solidFill>
              </a:rPr>
              <a:t>for</a:t>
            </a:r>
            <a:r>
              <a:rPr lang="de-AT" sz="1800" dirty="0">
                <a:solidFill>
                  <a:srgbClr val="024B9C"/>
                </a:solidFill>
              </a:rPr>
              <a:t> SMEs &amp; </a:t>
            </a:r>
            <a:r>
              <a:rPr lang="de-AT" sz="1800" dirty="0" err="1">
                <a:solidFill>
                  <a:srgbClr val="024B9C"/>
                </a:solidFill>
              </a:rPr>
              <a:t>considerations</a:t>
            </a:r>
            <a:r>
              <a:rPr lang="de-AT" sz="1800" dirty="0">
                <a:solidFill>
                  <a:srgbClr val="024B9C"/>
                </a:solidFill>
              </a:rPr>
              <a:t> on </a:t>
            </a:r>
            <a:r>
              <a:rPr lang="de-AT" sz="1800" dirty="0" err="1">
                <a:solidFill>
                  <a:srgbClr val="024B9C"/>
                </a:solidFill>
              </a:rPr>
              <a:t>how</a:t>
            </a:r>
            <a:r>
              <a:rPr lang="de-AT" sz="1800" dirty="0">
                <a:solidFill>
                  <a:srgbClr val="024B9C"/>
                </a:solidFill>
              </a:rPr>
              <a:t> </a:t>
            </a:r>
            <a:r>
              <a:rPr lang="de-AT" sz="1800" dirty="0" err="1">
                <a:solidFill>
                  <a:srgbClr val="024B9C"/>
                </a:solidFill>
              </a:rPr>
              <a:t>to</a:t>
            </a:r>
            <a:r>
              <a:rPr lang="de-AT" sz="1800" dirty="0">
                <a:solidFill>
                  <a:srgbClr val="024B9C"/>
                </a:solidFill>
              </a:rPr>
              <a:t> </a:t>
            </a:r>
            <a:r>
              <a:rPr lang="de-AT" sz="1800" dirty="0" err="1">
                <a:solidFill>
                  <a:srgbClr val="024B9C"/>
                </a:solidFill>
              </a:rPr>
              <a:t>adapt</a:t>
            </a:r>
            <a:r>
              <a:rPr lang="de-AT" sz="1800" dirty="0">
                <a:solidFill>
                  <a:srgbClr val="024B9C"/>
                </a:solidFill>
              </a:rPr>
              <a:t> </a:t>
            </a:r>
            <a:r>
              <a:rPr lang="de-AT" sz="1800" dirty="0" err="1">
                <a:solidFill>
                  <a:srgbClr val="024B9C"/>
                </a:solidFill>
              </a:rPr>
              <a:t>the</a:t>
            </a:r>
            <a:r>
              <a:rPr lang="de-AT" sz="1800" dirty="0">
                <a:solidFill>
                  <a:srgbClr val="024B9C"/>
                </a:solidFill>
              </a:rPr>
              <a:t> </a:t>
            </a:r>
            <a:r>
              <a:rPr lang="de-AT" sz="1800" dirty="0" err="1">
                <a:solidFill>
                  <a:srgbClr val="024B9C"/>
                </a:solidFill>
              </a:rPr>
              <a:t>definition</a:t>
            </a:r>
            <a:r>
              <a:rPr lang="de-AT" sz="1800" dirty="0">
                <a:solidFill>
                  <a:srgbClr val="024B9C"/>
                </a:solidFill>
              </a:rPr>
              <a:t> of </a:t>
            </a:r>
            <a:r>
              <a:rPr lang="de-AT" sz="1800" dirty="0" err="1">
                <a:solidFill>
                  <a:srgbClr val="024B9C"/>
                </a:solidFill>
              </a:rPr>
              <a:t>the</a:t>
            </a:r>
            <a:r>
              <a:rPr lang="de-AT" sz="1800" dirty="0">
                <a:solidFill>
                  <a:srgbClr val="024B9C"/>
                </a:solidFill>
              </a:rPr>
              <a:t> Green Asset Ratio (</a:t>
            </a:r>
            <a:r>
              <a:rPr lang="de-AT" sz="1800" dirty="0" err="1">
                <a:solidFill>
                  <a:srgbClr val="024B9C"/>
                </a:solidFill>
              </a:rPr>
              <a:t>applicable</a:t>
            </a:r>
            <a:r>
              <a:rPr lang="de-AT" sz="1800" dirty="0">
                <a:solidFill>
                  <a:srgbClr val="024B9C"/>
                </a:solidFill>
              </a:rPr>
              <a:t> </a:t>
            </a:r>
            <a:r>
              <a:rPr lang="de-AT" sz="1800" dirty="0" err="1">
                <a:solidFill>
                  <a:srgbClr val="024B9C"/>
                </a:solidFill>
              </a:rPr>
              <a:t>to</a:t>
            </a:r>
            <a:r>
              <a:rPr lang="de-AT" sz="1800" dirty="0">
                <a:solidFill>
                  <a:srgbClr val="024B9C"/>
                </a:solidFill>
              </a:rPr>
              <a:t> </a:t>
            </a:r>
            <a:r>
              <a:rPr lang="de-AT" sz="1800" dirty="0" err="1">
                <a:solidFill>
                  <a:srgbClr val="024B9C"/>
                </a:solidFill>
              </a:rPr>
              <a:t>the</a:t>
            </a:r>
            <a:r>
              <a:rPr lang="de-AT" sz="1800" dirty="0">
                <a:solidFill>
                  <a:srgbClr val="024B9C"/>
                </a:solidFill>
              </a:rPr>
              <a:t> </a:t>
            </a:r>
            <a:r>
              <a:rPr lang="de-AT" sz="1800" dirty="0" err="1">
                <a:solidFill>
                  <a:srgbClr val="024B9C"/>
                </a:solidFill>
              </a:rPr>
              <a:t>banking</a:t>
            </a:r>
            <a:r>
              <a:rPr lang="de-AT" sz="1800" dirty="0">
                <a:solidFill>
                  <a:srgbClr val="024B9C"/>
                </a:solidFill>
              </a:rPr>
              <a:t> </a:t>
            </a:r>
            <a:r>
              <a:rPr lang="de-AT" sz="1800" dirty="0" err="1">
                <a:solidFill>
                  <a:srgbClr val="024B9C"/>
                </a:solidFill>
              </a:rPr>
              <a:t>sector</a:t>
            </a:r>
            <a:r>
              <a:rPr lang="de-AT" sz="1800" dirty="0">
                <a:solidFill>
                  <a:srgbClr val="024B9C"/>
                </a:solidFill>
              </a:rPr>
              <a:t>) so </a:t>
            </a:r>
            <a:r>
              <a:rPr lang="de-AT" sz="1800" dirty="0" err="1">
                <a:solidFill>
                  <a:srgbClr val="024B9C"/>
                </a:solidFill>
              </a:rPr>
              <a:t>that</a:t>
            </a:r>
            <a:r>
              <a:rPr lang="de-AT" sz="1800" dirty="0">
                <a:solidFill>
                  <a:srgbClr val="024B9C"/>
                </a:solidFill>
              </a:rPr>
              <a:t> </a:t>
            </a:r>
            <a:r>
              <a:rPr lang="de-AT" sz="1800" dirty="0" err="1">
                <a:solidFill>
                  <a:srgbClr val="024B9C"/>
                </a:solidFill>
              </a:rPr>
              <a:t>green</a:t>
            </a:r>
            <a:r>
              <a:rPr lang="de-AT" sz="1800" dirty="0">
                <a:solidFill>
                  <a:srgbClr val="024B9C"/>
                </a:solidFill>
              </a:rPr>
              <a:t> </a:t>
            </a:r>
            <a:r>
              <a:rPr lang="de-AT" sz="1800" dirty="0" err="1">
                <a:solidFill>
                  <a:srgbClr val="024B9C"/>
                </a:solidFill>
              </a:rPr>
              <a:t>loans</a:t>
            </a:r>
            <a:r>
              <a:rPr lang="de-AT" sz="1800" dirty="0">
                <a:solidFill>
                  <a:srgbClr val="024B9C"/>
                </a:solidFill>
              </a:rPr>
              <a:t> </a:t>
            </a:r>
            <a:r>
              <a:rPr lang="de-AT" sz="1800" dirty="0" err="1">
                <a:solidFill>
                  <a:srgbClr val="024B9C"/>
                </a:solidFill>
              </a:rPr>
              <a:t>to</a:t>
            </a:r>
            <a:r>
              <a:rPr lang="de-AT" sz="1800" dirty="0">
                <a:solidFill>
                  <a:srgbClr val="024B9C"/>
                </a:solidFill>
              </a:rPr>
              <a:t> SMEs </a:t>
            </a:r>
            <a:r>
              <a:rPr lang="de-AT" sz="1800" dirty="0" err="1">
                <a:solidFill>
                  <a:srgbClr val="024B9C"/>
                </a:solidFill>
              </a:rPr>
              <a:t>can</a:t>
            </a:r>
            <a:r>
              <a:rPr lang="de-AT" sz="1800" dirty="0">
                <a:solidFill>
                  <a:srgbClr val="024B9C"/>
                </a:solidFill>
              </a:rPr>
              <a:t> </a:t>
            </a:r>
            <a:r>
              <a:rPr lang="de-AT" sz="1800" dirty="0" err="1">
                <a:solidFill>
                  <a:srgbClr val="024B9C"/>
                </a:solidFill>
              </a:rPr>
              <a:t>be</a:t>
            </a:r>
            <a:r>
              <a:rPr lang="de-AT" sz="1800" dirty="0">
                <a:solidFill>
                  <a:srgbClr val="024B9C"/>
                </a:solidFill>
              </a:rPr>
              <a:t> </a:t>
            </a:r>
            <a:r>
              <a:rPr lang="de-AT" sz="1800" dirty="0" err="1">
                <a:solidFill>
                  <a:srgbClr val="024B9C"/>
                </a:solidFill>
              </a:rPr>
              <a:t>recognised</a:t>
            </a:r>
            <a:endParaRPr lang="de-AT" sz="1800" dirty="0">
              <a:solidFill>
                <a:srgbClr val="024B9C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48689" y="146387"/>
            <a:ext cx="10515600" cy="782357"/>
          </a:xfrm>
        </p:spPr>
        <p:txBody>
          <a:bodyPr/>
          <a:lstStyle/>
          <a:p>
            <a:r>
              <a:rPr lang="de-AT" dirty="0"/>
              <a:t>EU </a:t>
            </a:r>
            <a:r>
              <a:rPr lang="de-AT" dirty="0" err="1"/>
              <a:t>Sustainable</a:t>
            </a:r>
            <a:r>
              <a:rPr lang="de-AT" dirty="0"/>
              <a:t> Finance Framework &amp; SMEs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197487-654C-637A-01FB-1326B895979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GB" sz="1200" b="0" i="0" u="none" strike="noStrike" kern="0" cap="none" spc="0" normalizeH="0" baseline="0" noProof="0" smtClean="0">
                <a:ln>
                  <a:noFill/>
                </a:ln>
                <a:solidFill>
                  <a:srgbClr val="767676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7</a:t>
            </a:fld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srgbClr val="767676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7459373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EC colour scheme">
      <a:dk1>
        <a:srgbClr val="4D4D4D"/>
      </a:dk1>
      <a:lt1>
        <a:srgbClr val="FFFFFF"/>
      </a:lt1>
      <a:dk2>
        <a:srgbClr val="034EA2"/>
      </a:dk2>
      <a:lt2>
        <a:srgbClr val="D3E8F9"/>
      </a:lt2>
      <a:accent1>
        <a:srgbClr val="1E858B"/>
      </a:accent1>
      <a:accent2>
        <a:srgbClr val="4BC5DE"/>
      </a:accent2>
      <a:accent3>
        <a:srgbClr val="1EC08A"/>
      </a:accent3>
      <a:accent4>
        <a:srgbClr val="ED8D2F"/>
      </a:accent4>
      <a:accent5>
        <a:srgbClr val="FFC000"/>
      </a:accent5>
      <a:accent6>
        <a:srgbClr val="E76C53"/>
      </a:accent6>
      <a:hlink>
        <a:srgbClr val="0563C1"/>
      </a:hlink>
      <a:folHlink>
        <a:srgbClr val="2433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C_Corporate_PPT_Template_accessible_2023.pptx" id="{EC878A57-382A-4C39-A584-1AF0C626172A}" vid="{130AD24A-F7AC-477C-91ED-41AA5CF26920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717</Words>
  <Application>Microsoft Office PowerPoint</Application>
  <PresentationFormat>Widescreen</PresentationFormat>
  <Paragraphs>89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Aptos</vt:lpstr>
      <vt:lpstr>Aptos Display</vt:lpstr>
      <vt:lpstr>Arial</vt:lpstr>
      <vt:lpstr>Courier New</vt:lpstr>
      <vt:lpstr>EC Square Sans Cond Pro</vt:lpstr>
      <vt:lpstr>Verdana</vt:lpstr>
      <vt:lpstr>Thème Office</vt:lpstr>
      <vt:lpstr>Office Theme</vt:lpstr>
      <vt:lpstr>Navigating green policies, the meetings industry path to a sustainable future</vt:lpstr>
      <vt:lpstr>The EU Sustainable Finance Framework</vt:lpstr>
      <vt:lpstr>Transformation of the European economy requires substantial investments</vt:lpstr>
      <vt:lpstr>A comprehensive EU Sustainable Finance Framework is being put in place</vt:lpstr>
      <vt:lpstr>Taxonomy covers 6 environmental objectives </vt:lpstr>
      <vt:lpstr>Disclosure requirements for the corporate and the financial sector are being phased-in</vt:lpstr>
      <vt:lpstr>EU Sustainable Finance Framework &amp; SMEs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</dc:title>
  <dc:creator>Sandra Munters</dc:creator>
  <cp:lastModifiedBy>Anousjka Schmidt</cp:lastModifiedBy>
  <cp:revision>2</cp:revision>
  <dcterms:created xsi:type="dcterms:W3CDTF">2024-04-12T09:46:22Z</dcterms:created>
  <dcterms:modified xsi:type="dcterms:W3CDTF">2024-04-19T14:11:50Z</dcterms:modified>
</cp:coreProperties>
</file>